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9"/>
  </p:notesMasterIdLst>
  <p:sldIdLst>
    <p:sldId id="299" r:id="rId2"/>
    <p:sldId id="300" r:id="rId3"/>
    <p:sldId id="301" r:id="rId4"/>
    <p:sldId id="304" r:id="rId5"/>
    <p:sldId id="302" r:id="rId6"/>
    <p:sldId id="303" r:id="rId7"/>
    <p:sldId id="272" r:id="rId8"/>
  </p:sldIdLst>
  <p:sldSz cx="12192000" cy="6858000"/>
  <p:notesSz cx="9144000" cy="68580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1293" autoAdjust="0"/>
  </p:normalViewPr>
  <p:slideViewPr>
    <p:cSldViewPr snapToGrid="0" showGuides="1">
      <p:cViewPr varScale="1">
        <p:scale>
          <a:sx n="116" d="100"/>
          <a:sy n="116" d="100"/>
        </p:scale>
        <p:origin x="1000" y="20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3f937993cf3440b62038eba18c69f18e">
            <a:r>
              <a:rPr dirty="0" lang="en-US" noProof="0"/>
              <a:t>Comme vous l'avez appris dans ce cours, les valeurs de données suspectes peuvent être marquées pour un suivi dans DHIS2 de plusieurs façons, notamment par le biais de la boîte d'information sur l'élément de données dans l'application de saisie des données et par des contrôles de qualité des données, tels que la détection de valeurs aberrantes. Mais comment garder la trace de ces valeurs pour gérer le processus de suivi d'un grand nombre d'ensembles de données ?</a:t>
            </a:r>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611598714"/>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f972846f0b56cae469c4c5edf2fe214">
            <a:r>
              <a:rPr dirty="0" lang="en-US"/>
              <a:t>Dans l'application de qualité des données DHIS2, l'outil d'analyse de suivi peut être utilisé pour accéder à une liste de toutes les valeurs de données marquées comme devant faire l'objet d'un suivi dans vos ensembles de données, ce qui facilite la recherche et le suivi de ces valeurs.</a:t>
            </a:r>
          </a:p>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950100755"/>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0061c7930d5cfdb197781d2e7d7905c">
            <a:r>
              <a:rPr dirty="0" lang="en-US"/>
              <a:t>Cela peut contribuer à améliorer la qualité des données en fournissant un moyen structuré de suivre les valeurs suspectes et les mesures qui ont été prises pour les examiner. Cette opération est généralement effectuée par les utilisateurs du DHIS2 qui disposent d'un accès approprié pour consulter les données saisies par d'autres utilisateurs. Voyons comment utiliser cet outil.</a:t>
            </a:r>
            <a:br>
              <a:rPr dirty="0" lang="en-US"/>
            </a:br>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23273774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1b6576d4042b90c65ce13cfff6f3a84">
            <a:r>
              <a:rPr dirty="0" lang="en-US" noProof="0"/>
              <a:t>En premier lieu, ouvrez l'application de qualité des données dans le menu de l'application DHIS2. Vous pouvez simplement la rechercher dans le champ de recherche ou défiler pour la trouver. Une fois qu'elle est chargée, sélectionnez l'outil d'analyse de suivi.</a:t>
            </a:r>
          </a:p>
          <a:p>
            <a:endParaRPr dirty="0" lang="en-US" noProof="0"/>
          </a:p>
          <a:p txid="f61b30d707e69488d40b7e79497e046c">
            <a:r>
              <a:rPr dirty="0" lang="en-US" noProof="0"/>
              <a:t>Vous accédez alors à la zone de sélection des dimensions. Sélectionnez d'abord l'ensemble de données que vous souhaitez examiner. Tous les éléments de données de l'ensemble de données seront vérifiés pour un suivi. Notez que plusieurs ensembles de données peuvent être sélectionnés en même temps.</a:t>
            </a:r>
          </a:p>
          <a:p>
            <a:endParaRPr dirty="0" lang="en-US" noProof="0"/>
          </a:p>
          <a:p txid="ec909da380196fd7099cfe9a7f0674a7">
            <a:r>
              <a:rPr dirty="0" lang="en-US" noProof="0"/>
              <a:t>Dans cet exemple, nous allons sélectionner l'ensemble de données de surveillance du COVID-19. Ensuite, sélectionnez l'unité ou les unités d'organisation dans lesquelles vous souhaitez que l'outil vérifie les valeurs marquées comme devant faire l'objet d'un suivi.</a:t>
            </a:r>
          </a:p>
          <a:p>
            <a:endParaRPr dirty="0" lang="en-US" noProof="0"/>
          </a:p>
          <a:p txid="080e3dc8eddc7d8bc4f39302c508dd63">
            <a:r>
              <a:rPr dirty="0" lang="en-US" noProof="0"/>
              <a:t>La sélection d'une unité d'organisation parente permet d'effectuer l'analyse sur toutes les unités d'organisation qui lui sont rattachées.</a:t>
            </a:r>
          </a:p>
          <a:p>
            <a:endParaRPr dirty="0" lang="en-US" noProof="0"/>
          </a:p>
          <a:p txid="8a4578bc4407432d83c06ad669984a50">
            <a:r>
              <a:rPr dirty="0" lang="en-US" noProof="0"/>
              <a:t>Enfin, sélectionnez la plage de dates pour laquelle vous souhaitez détecter les valeurs aberrantes. La plage de dates spécifiée doit inclure au moins une période entière de saisie de données pour que les données soient vérifiées.</a:t>
            </a:r>
          </a:p>
          <a:p>
            <a:endParaRPr dirty="0" lang="en-US" noProof="0"/>
          </a:p>
          <a:p txid="ce77c2757ea3031ef1287392bc37fc10">
            <a:r>
              <a:rPr dirty="0" lang="en-US" noProof="0"/>
              <a:t>Par exemple, si vous vérifiez les valeurs mensuelles pour le mois d'août, vous devez choisir le 1er août comme date de début et le 31 août comme date de fin, sélectionnons une plage de dates en cliquant sur le champ de la date de début et en utilisant le calendrier pour naviguer jusqu'au 1er août de l'année 2021.</a:t>
            </a:r>
          </a:p>
          <a:p>
            <a:endParaRPr dirty="0" lang="en-US" noProof="0"/>
          </a:p>
          <a:p txid="5368fcaa79ddfdf0cc29738bf45816ef">
            <a:r>
              <a:rPr dirty="0" lang="en-US" noProof="0"/>
              <a:t>Une fois qu'elle est sélectionnée, cliquez sur OK pour l'enregistrer comme date de début, cliquez sur le champ de la date de fin et choisissez le 31 octobre 2021. Une fois les dimensions sélectionnées, cliquez sur le bouton de suivi pour lancer l'analyse.</a:t>
            </a:r>
          </a:p>
          <a:p>
            <a:endParaRPr dirty="0" lang="en-US" noProof="0"/>
          </a:p>
          <a:p txid="2a854f06fec14b97e6445732de8c6c7a">
            <a:r>
              <a:rPr dirty="0" lang="en-US" noProof="0"/>
              <a:t>Une fois l'analyse terminée, vous verrez un écran avec les résultats, à gauche, vous pouvez voir les éléments de données qui ont été marqués comme devant faire l'objet d'un suivi. Ensuite, les unités d'organisation et les périodes où ces valeurs sont enregistrées.</a:t>
            </a:r>
          </a:p>
          <a:p>
            <a:endParaRPr dirty="0" lang="en-US" noProof="0"/>
          </a:p>
          <a:p txid="7d34d03f5a5bfb66470e9eef90d67ea1">
            <a:r>
              <a:rPr dirty="0" lang="en-US" noProof="0"/>
              <a:t>Si des valeurs minimales et maximales sont associées à la valeur, elles apparaîtront également, de même que la valeur réelle introduite.</a:t>
            </a:r>
          </a:p>
          <a:p>
            <a:endParaRPr dirty="0" lang="en-US" noProof="0"/>
          </a:p>
          <a:p txid="2e4eb0d4b9d172ea12756305b86e5bbc">
            <a:r>
              <a:rPr dirty="0" lang="en-US" noProof="0"/>
              <a:t>Vous pouvez également voir si la valeur des données est accompagnée d'un commentaire qui a été fait pendant la saisie des données. Cliquez sur l'icône du commentaire pour voir le commentaire spécifique qui a été saisi pendant la saisie des données.</a:t>
            </a:r>
          </a:p>
          <a:p>
            <a:endParaRPr dirty="0" lang="en-US" noProof="0"/>
          </a:p>
          <a:p txid="38f18170dbe693276e42eab3bfc9ce23">
            <a:r>
              <a:rPr dirty="0" lang="en-US" noProof="0"/>
              <a:t>Ces commentaires peuvent être utiles pour déterminer si le problème potentiel à l'origine du marquage d'un élément de données pour suivi a été résolu ou non.</a:t>
            </a:r>
          </a:p>
          <a:p>
            <a:endParaRPr dirty="0" lang="en-US" noProof="0"/>
          </a:p>
          <a:p txid="15b845389a9568a0944fdc5a3c2d993f">
            <a:r>
              <a:rPr dirty="0" lang="en-US" noProof="0"/>
              <a:t>Lorsque vous avez terminé l'examen d'une valeur de données et que vous souhaitez la supprimer de votre liste d'éléments nécessitant un suivi, vous pouvez cocher la case de non-suivi, puis cliquer sur le bouton Ne pas suivre pour la supprimer de la liste.</a:t>
            </a:r>
          </a:p>
          <a:p>
            <a:endParaRPr dirty="0" lang="en-US" noProof="0"/>
          </a:p>
          <a:p txid="93d0e1251a54a73e98c1b5aac2f31835">
            <a:r>
              <a:rPr dirty="0" err="1" lang="en-US" noProof="0"/>
              <a:t>Le retrait</a:t>
            </a:r>
            <a:r>
              <a:rPr dirty="0" lang="en-US" noProof="0"/>
              <a:t> de la case d'information de l'élément de données dans le formulaire de saisie des données l'éliminera également. Une autre fonction utile de l'outil d'analyse de suivi est la possibilité de télécharger votre tableau d'analyse de suivi aux formats PDF, XLS et CSV.</a:t>
            </a:r>
          </a:p>
          <a:p>
            <a:endParaRPr dirty="0" lang="en-US" noProof="0"/>
          </a:p>
          <a:p txid="cb4eca13b09984bb3bcf86c7f815757c">
            <a:r>
              <a:rPr dirty="0" lang="en-US" noProof="0"/>
              <a:t>Cela peut s'avérer utile si vous souhaitez consulter la liste en dehors de DHIS2.</a:t>
            </a:r>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7377443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d9d32e7351740deb2f7f19fdbc6180d">
            <a:pPr rtl="0"/>
            <a:r>
              <a:rPr dirty="0" lang="en-US">
                <a:solidFill>
                  <a:srgbClr val="000000"/>
                </a:solidFill>
                <a:sym typeface=""/>
              </a:rPr>
              <a:t>Pour récapituler, l'outil d'analyse de suivi est un outil de gestion de la qualité des données qui vous permet de visualiser facilement les valeurs de données qui ont été marquées pour faire l'objet d'un suivi. Pour l'utiliser, ouvrez l'application de qualité de données et sélectionnez l'outil d'analyse de suivi. Dans l'outil, sélectionnez l'ensemble de données, l'unité d'organisation et la période que vous souhaitez examiner. Vous pourrez alors visualiser les valeurs de données marquées comme devant faire l'objet d'un suivi. Chacune d'entre elles peut être supprimée soit à partir de l'application de saisie de données, soit directement à partir de la liste générée dans l'outil d'analyse de suivi.</a:t>
            </a:r>
          </a:p>
        </p:txBody>
      </p:sp>
    </p:spTree>
    <p:extLst>
      <p:ext uri="{BB962C8B-B14F-4D97-AF65-F5344CB8AC3E}">
        <p14:creationId xmlns:p14="http://schemas.microsoft.com/office/powerpoint/2010/main" val="321150986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18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8.sv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3.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2.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38519c724b816736cca50cf79ce6f436">
            <a:r>
              <a:rPr dirty="0" lang="en-US"/>
              <a:t>Analyse des Suivis</a:t>
            </a:r>
            <a:endParaRPr dirty="0"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0"/>
    </mc:Choice>
    <mc:Fallback xmlns="">
      <p:transition advClick="0" advTm="12904"/>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4CC3FD0-3DD1-4249-9296-C52A5DE0DC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955" y="1866900"/>
            <a:ext cx="2346325" cy="1250776"/>
          </a:xfrm>
          <a:prstGeom prst="rect">
            <a:avLst/>
          </a:prstGeom>
        </p:spPr>
      </p:pic>
      <p:sp>
        <p:nvSpPr>
          <p:cNvPr id="4" name="Freeform: Shape 3">
            <a:extLst>
              <a:ext uri="{FF2B5EF4-FFF2-40B4-BE49-F238E27FC236}">
                <a16:creationId xmlns:a16="http://schemas.microsoft.com/office/drawing/2014/main" id="{744A0584-EAA7-47A0-9111-792FA43D260A}"/>
              </a:ext>
            </a:extLst>
          </p:cNvPr>
          <p:cNvSpPr/>
          <p:nvPr/>
        </p:nvSpPr>
        <p:spPr>
          <a:xfrm>
            <a:off x="6323336" y="2070100"/>
            <a:ext cx="947788" cy="947788"/>
          </a:xfrm>
          <a:custGeom>
            <a:avLst/>
            <a:gdLst>
              <a:gd fmla="*/ 304183 w 304183" name="connsiteX0"/>
              <a:gd fmla="*/ 152092 h 304183" name="connsiteY0"/>
              <a:gd fmla="*/ 152092 w 304183" name="connsiteX1"/>
              <a:gd fmla="*/ 304183 h 304183" name="connsiteY1"/>
              <a:gd fmla="*/ 0 w 304183" name="connsiteX2"/>
              <a:gd fmla="*/ 152092 h 304183" name="connsiteY2"/>
              <a:gd fmla="*/ 152092 w 304183" name="connsiteX3"/>
              <a:gd fmla="*/ 0 h 304183" name="connsiteY3"/>
              <a:gd fmla="*/ 304183 w 304183" name="connsiteX4"/>
              <a:gd fmla="*/ 152092 h 304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4183" w="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rgbClr val="093371"/>
          </a:solidFill>
          <a:ln cap="flat" w="1746">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AFF6404E-DAB1-4B5F-94B7-6EC8C8444711}"/>
              </a:ext>
            </a:extLst>
          </p:cNvPr>
          <p:cNvSpPr/>
          <p:nvPr/>
        </p:nvSpPr>
        <p:spPr>
          <a:xfrm>
            <a:off x="5072278" y="2142986"/>
            <a:ext cx="802023" cy="802017"/>
          </a:xfrm>
          <a:custGeom>
            <a:avLst/>
            <a:gdLst>
              <a:gd fmla="*/ 234971 w 257401" name="connsiteX0"/>
              <a:gd fmla="*/ 257399 h 257399" name="connsiteY0"/>
              <a:gd fmla="*/ 22604 w 257401" name="connsiteX1"/>
              <a:gd fmla="*/ 257399 h 257399" name="connsiteY1"/>
              <a:gd fmla="*/ 0 w 257401" name="connsiteX2"/>
              <a:gd fmla="*/ 234796 h 257399" name="connsiteY2"/>
              <a:gd fmla="*/ 0 w 257401" name="connsiteX3"/>
              <a:gd fmla="*/ 22603 h 257399" name="connsiteY3"/>
              <a:gd fmla="*/ 22604 w 257401" name="connsiteX4"/>
              <a:gd fmla="*/ 0 h 257399" name="connsiteY4"/>
              <a:gd fmla="*/ 234796 w 257401" name="connsiteX5"/>
              <a:gd fmla="*/ 0 h 257399" name="connsiteY5"/>
              <a:gd fmla="*/ 257399 w 257401" name="connsiteX6"/>
              <a:gd fmla="*/ 22603 h 257399" name="connsiteY6"/>
              <a:gd fmla="*/ 257399 w 257401" name="connsiteX7"/>
              <a:gd fmla="*/ 234796 h 257399" name="connsiteY7"/>
              <a:gd fmla="*/ 234971 w 257401" name="connsiteX8"/>
              <a:gd fmla="*/ 257399 h 25739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57399" w="257401">
                <a:moveTo>
                  <a:pt x="234971" y="257399"/>
                </a:moveTo>
                <a:lnTo>
                  <a:pt x="22604" y="257399"/>
                </a:lnTo>
                <a:cubicBezTo>
                  <a:pt x="10163" y="257399"/>
                  <a:pt x="0" y="247236"/>
                  <a:pt x="0" y="234796"/>
                </a:cubicBezTo>
                <a:lnTo>
                  <a:pt x="0" y="22603"/>
                </a:lnTo>
                <a:cubicBezTo>
                  <a:pt x="0" y="10163"/>
                  <a:pt x="10163" y="0"/>
                  <a:pt x="22604" y="0"/>
                </a:cubicBezTo>
                <a:lnTo>
                  <a:pt x="234796" y="0"/>
                </a:lnTo>
                <a:cubicBezTo>
                  <a:pt x="247236" y="0"/>
                  <a:pt x="257399" y="10163"/>
                  <a:pt x="257399" y="22603"/>
                </a:cubicBezTo>
                <a:lnTo>
                  <a:pt x="257399" y="234796"/>
                </a:lnTo>
                <a:cubicBezTo>
                  <a:pt x="257574" y="247236"/>
                  <a:pt x="247412" y="257399"/>
                  <a:pt x="234971" y="257399"/>
                </a:cubicBezTo>
                <a:close/>
              </a:path>
            </a:pathLst>
          </a:custGeom>
          <a:solidFill>
            <a:srgbClr val="FF8F02"/>
          </a:solidFill>
          <a:ln cap="flat" w="1746">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7C0C79EF-1485-421E-AF71-E1CB73E19A89}"/>
              </a:ext>
            </a:extLst>
          </p:cNvPr>
          <p:cNvSpPr/>
          <p:nvPr/>
        </p:nvSpPr>
        <p:spPr>
          <a:xfrm>
            <a:off x="6334516" y="3271013"/>
            <a:ext cx="925429" cy="863436"/>
          </a:xfrm>
          <a:custGeom>
            <a:avLst/>
            <a:gdLst>
              <a:gd fmla="*/ 18716 w 297007" name="connsiteX0"/>
              <a:gd fmla="*/ 277111 h 277111" name="connsiteY0"/>
              <a:gd fmla="*/ 278393 w 297007" name="connsiteX1"/>
              <a:gd fmla="*/ 277111 h 277111" name="connsiteY1"/>
              <a:gd fmla="*/ 294689 w 297007" name="connsiteX2"/>
              <a:gd fmla="*/ 249602 h 277111" name="connsiteY2"/>
              <a:gd fmla="*/ 164850 w 297007" name="connsiteX3"/>
              <a:gd fmla="*/ 9725 h 277111" name="connsiteY3"/>
              <a:gd fmla="*/ 132084 w 297007" name="connsiteX4"/>
              <a:gd fmla="*/ 9725 h 277111" name="connsiteY4"/>
              <a:gd fmla="*/ 2245 w 297007" name="connsiteX5"/>
              <a:gd fmla="*/ 249602 h 277111" name="connsiteY5"/>
              <a:gd fmla="*/ 18716 w 297007" name="connsiteX6"/>
              <a:gd fmla="*/ 277111 h 277111"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77111" w="297007">
                <a:moveTo>
                  <a:pt x="18716" y="277111"/>
                </a:moveTo>
                <a:lnTo>
                  <a:pt x="278393" y="277111"/>
                </a:lnTo>
                <a:cubicBezTo>
                  <a:pt x="292411" y="277111"/>
                  <a:pt x="301522" y="262043"/>
                  <a:pt x="294689" y="249602"/>
                </a:cubicBezTo>
                <a:lnTo>
                  <a:pt x="164850" y="9725"/>
                </a:lnTo>
                <a:cubicBezTo>
                  <a:pt x="157841" y="-3242"/>
                  <a:pt x="139093" y="-3242"/>
                  <a:pt x="132084" y="9725"/>
                </a:cubicBezTo>
                <a:lnTo>
                  <a:pt x="2245" y="249602"/>
                </a:lnTo>
                <a:cubicBezTo>
                  <a:pt x="-4413" y="262043"/>
                  <a:pt x="4523" y="277111"/>
                  <a:pt x="18716" y="277111"/>
                </a:cubicBezTo>
                <a:close/>
              </a:path>
            </a:pathLst>
          </a:custGeom>
          <a:solidFill>
            <a:srgbClr val="2196F3"/>
          </a:solidFill>
          <a:ln cap="flat" w="1746">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E78BB5B-9728-4B2A-B6C0-ACA23A6F4E0F}"/>
              </a:ext>
            </a:extLst>
          </p:cNvPr>
          <p:cNvSpPr/>
          <p:nvPr/>
        </p:nvSpPr>
        <p:spPr>
          <a:xfrm>
            <a:off x="4999395" y="3228837"/>
            <a:ext cx="947788" cy="947788"/>
          </a:xfrm>
          <a:custGeom>
            <a:avLst/>
            <a:gdLst>
              <a:gd fmla="*/ 304183 w 304183" name="connsiteX0"/>
              <a:gd fmla="*/ 152092 h 304183" name="connsiteY0"/>
              <a:gd fmla="*/ 152092 w 304183" name="connsiteX1"/>
              <a:gd fmla="*/ 304183 h 304183" name="connsiteY1"/>
              <a:gd fmla="*/ 0 w 304183" name="connsiteX2"/>
              <a:gd fmla="*/ 152092 h 304183" name="connsiteY2"/>
              <a:gd fmla="*/ 152092 w 304183" name="connsiteX3"/>
              <a:gd fmla="*/ 0 h 304183" name="connsiteY3"/>
              <a:gd fmla="*/ 304183 w 304183" name="connsiteX4"/>
              <a:gd fmla="*/ 152092 h 30418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4183" w="304183">
                <a:moveTo>
                  <a:pt x="304183" y="152092"/>
                </a:moveTo>
                <a:cubicBezTo>
                  <a:pt x="304183" y="236089"/>
                  <a:pt x="236089" y="304183"/>
                  <a:pt x="152092" y="304183"/>
                </a:cubicBezTo>
                <a:cubicBezTo>
                  <a:pt x="68094" y="304183"/>
                  <a:pt x="0" y="236089"/>
                  <a:pt x="0" y="152092"/>
                </a:cubicBezTo>
                <a:cubicBezTo>
                  <a:pt x="0" y="68094"/>
                  <a:pt x="68094" y="0"/>
                  <a:pt x="152092" y="0"/>
                </a:cubicBezTo>
                <a:cubicBezTo>
                  <a:pt x="236089" y="0"/>
                  <a:pt x="304183" y="68094"/>
                  <a:pt x="304183" y="152092"/>
                </a:cubicBezTo>
                <a:close/>
              </a:path>
            </a:pathLst>
          </a:custGeom>
          <a:solidFill>
            <a:schemeClr val="bg2">
              <a:lumMod val="50000"/>
            </a:schemeClr>
          </a:solidFill>
          <a:ln cap="flat" w="1746">
            <a:noFill/>
            <a:prstDash val="solid"/>
            <a:miter/>
          </a:ln>
        </p:spPr>
        <p:txBody>
          <a:bodyPr anchor="ctr" rtlCol="0"/>
          <a:lstStyle/>
          <a:p>
            <a:endParaRPr lang="es-ES"/>
          </a:p>
        </p:txBody>
      </p:sp>
      <p:sp>
        <p:nvSpPr>
          <p:cNvPr id="10" name="TextBox 9">
            <a:extLst>
              <a:ext uri="{FF2B5EF4-FFF2-40B4-BE49-F238E27FC236}">
                <a16:creationId xmlns:a16="http://schemas.microsoft.com/office/drawing/2014/main" id="{2B1970B3-8F21-4645-A6E9-E02546C8C95F}"/>
              </a:ext>
            </a:extLst>
          </p:cNvPr>
          <p:cNvSpPr txBox="1"/>
          <p:nvPr/>
        </p:nvSpPr>
        <p:spPr>
          <a:xfrm>
            <a:off x="5198374" y="3148733"/>
            <a:ext cx="547495" cy="1107996"/>
          </a:xfrm>
          <a:prstGeom prst="rect">
            <a:avLst/>
          </a:prstGeom>
          <a:noFill/>
        </p:spPr>
        <p:txBody>
          <a:bodyPr rtlCol="0" wrap="square">
            <a:spAutoFit/>
          </a:bodyPr>
          <a:lstStyle/>
          <a:p txid="278e4e933d68bb045197fc47a159c227">
            <a:pPr algn="ctr">
              <a:buClr>
                <a:srgbClr val="008CCF"/>
              </a:buClr>
            </a:pPr>
            <a:r>
              <a:rPr lang="es-ES" sz="6600">
                <a:solidFill>
                  <a:schemeClr val="bg1"/>
                </a:solidFill>
              </a:rPr>
              <a:t>.</a:t>
            </a:r>
          </a:p>
        </p:txBody>
      </p:sp>
      <p:pic>
        <p:nvPicPr>
          <p:cNvPr id="14" name="Graphic 13">
            <a:extLst>
              <a:ext uri="{FF2B5EF4-FFF2-40B4-BE49-F238E27FC236}">
                <a16:creationId xmlns:a16="http://schemas.microsoft.com/office/drawing/2014/main" id="{6CD21288-F029-42FE-A65D-98836F5FD1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1549" y="2747194"/>
            <a:ext cx="2533650" cy="4886325"/>
          </a:xfrm>
          <a:prstGeom prst="rect">
            <a:avLst/>
          </a:prstGeom>
        </p:spPr>
      </p:pic>
      <p:cxnSp>
        <p:nvCxnSpPr>
          <p:cNvPr id="24" name="Connector: Elbow 23">
            <a:extLst>
              <a:ext uri="{FF2B5EF4-FFF2-40B4-BE49-F238E27FC236}">
                <a16:creationId xmlns:a16="http://schemas.microsoft.com/office/drawing/2014/main" id="{33597364-44B9-4230-9161-CED9B18FF182}"/>
              </a:ext>
            </a:extLst>
          </p:cNvPr>
          <p:cNvCxnSpPr>
            <a:stCxn id="8" idx="2"/>
            <a:endCxn id="3" idx="2"/>
          </p:cNvCxnSpPr>
          <p:nvPr/>
        </p:nvCxnSpPr>
        <p:spPr>
          <a:xfrm flipH="1" flipV="1">
            <a:off x="2781118" y="3117676"/>
            <a:ext cx="2218277" cy="585057"/>
          </a:xfrm>
          <a:prstGeom prst="bentConnector4">
            <a:avLst>
              <a:gd fmla="val 99618" name="adj1"/>
              <a:gd fmla="val 90500" name="adj2"/>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0918EC75-B116-4CD9-B3AA-5D0C2BCF2371}"/>
              </a:ext>
            </a:extLst>
          </p:cNvPr>
          <p:cNvSpPr/>
          <p:nvPr/>
        </p:nvSpPr>
        <p:spPr>
          <a:xfrm>
            <a:off x="1485400" y="9765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lang="es-ES" sz="2200"/>
              <a:t>Saisie de données</a:t>
            </a:r>
          </a:p>
        </p:txBody>
      </p:sp>
      <p:pic>
        <p:nvPicPr>
          <p:cNvPr id="28" name="Graphic 27">
            <a:extLst>
              <a:ext uri="{FF2B5EF4-FFF2-40B4-BE49-F238E27FC236}">
                <a16:creationId xmlns:a16="http://schemas.microsoft.com/office/drawing/2014/main" id="{ACAD6F2C-F821-46C0-AE9D-CDA27C3BD7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533111" y="1874880"/>
            <a:ext cx="1423689" cy="1433859"/>
          </a:xfrm>
          <a:prstGeom prst="rect">
            <a:avLst/>
          </a:prstGeom>
        </p:spPr>
      </p:pic>
      <p:cxnSp>
        <p:nvCxnSpPr>
          <p:cNvPr id="30" name="Connector: Elbow 29">
            <a:extLst>
              <a:ext uri="{FF2B5EF4-FFF2-40B4-BE49-F238E27FC236}">
                <a16:creationId xmlns:a16="http://schemas.microsoft.com/office/drawing/2014/main" id="{9AA3DDC2-F09A-49F3-A931-6518F02D1212}"/>
              </a:ext>
            </a:extLst>
          </p:cNvPr>
          <p:cNvCxnSpPr>
            <a:cxnSpLocks/>
            <a:stCxn id="8" idx="0"/>
            <a:endCxn id="28" idx="2"/>
          </p:cNvCxnSpPr>
          <p:nvPr/>
        </p:nvCxnSpPr>
        <p:spPr>
          <a:xfrm flipV="1">
            <a:off x="5947183" y="3308739"/>
            <a:ext cx="3297773" cy="393994"/>
          </a:xfrm>
          <a:prstGeom prst="bentConnector2">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0507CDA-4CD6-47E7-9605-1169387172C5}"/>
              </a:ext>
            </a:extLst>
          </p:cNvPr>
          <p:cNvSpPr/>
          <p:nvPr/>
        </p:nvSpPr>
        <p:spPr>
          <a:xfrm>
            <a:off x="8009120" y="1089597"/>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9766f477dda857be6c4b113046402f">
            <a:pPr algn="ctr"/>
            <a:r>
              <a:rPr dirty="0" lang="es-ES" sz="2200"/>
              <a:t>Qualité</a:t>
            </a:r>
            <a:r>
              <a:rPr dirty="0" err="1" lang="es-ES" sz="2200"/>
              <a:t> des données</a:t>
            </a:r>
            <a:endParaRPr dirty="0" lang="es-ES" sz="2200"/>
          </a:p>
        </p:txBody>
      </p:sp>
      <p:sp>
        <p:nvSpPr>
          <p:cNvPr id="37" name="TextBox 36">
            <a:extLst>
              <a:ext uri="{FF2B5EF4-FFF2-40B4-BE49-F238E27FC236}">
                <a16:creationId xmlns:a16="http://schemas.microsoft.com/office/drawing/2014/main" id="{E471BBE2-F49F-4BF1-84F5-70B1B0910E4D}"/>
              </a:ext>
            </a:extLst>
          </p:cNvPr>
          <p:cNvSpPr txBox="1"/>
          <p:nvPr/>
        </p:nvSpPr>
        <p:spPr>
          <a:xfrm>
            <a:off x="2717709" y="4192675"/>
            <a:ext cx="6756582" cy="830997"/>
          </a:xfrm>
          <a:prstGeom prst="rect">
            <a:avLst/>
          </a:prstGeom>
          <a:noFill/>
        </p:spPr>
        <p:txBody>
          <a:bodyPr rtlCol="0" wrap="square">
            <a:spAutoFit/>
          </a:bodyPr>
          <a:lstStyle/>
          <a:p txid="a6433f81d0a1344c550e164b85ed705f">
            <a:pPr algn="l">
              <a:buClr>
                <a:srgbClr val="008CCF"/>
              </a:buClr>
            </a:pPr>
            <a:r>
              <a:rPr dirty="0" lang="en-US" sz="2400"/>
              <a:t>Comment pouvez-vous garder une trace de ces valeurs pour vous aider à gérer le processus de suivi ?</a:t>
            </a:r>
            <a:endParaRPr dirty="0" lang="es-ES" sz="2400"/>
          </a:p>
        </p:txBody>
      </p:sp>
    </p:spTree>
    <p:custDataLst>
      <p:tags r:id="rId1"/>
    </p:custDataLst>
    <p:extLst>
      <p:ext uri="{BB962C8B-B14F-4D97-AF65-F5344CB8AC3E}">
        <p14:creationId xmlns:p14="http://schemas.microsoft.com/office/powerpoint/2010/main" val="2091005056"/>
      </p:ext>
    </p:extLst>
  </p:cSld>
  <p:clrMapOvr>
    <a:masterClrMapping/>
  </p:clrMapOvr>
  <mc:AlternateContent xmlns:mc="http://schemas.openxmlformats.org/markup-compatibility/2006" xmlns:p14="http://schemas.microsoft.com/office/powerpoint/2010/main">
    <mc:Choice Requires="p14">
      <p:transition advTm="25056" p14:dur="2000" spd="slow"/>
    </mc:Choice>
    <mc:Fallback xmlns="">
      <p:transition advTm="250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childTnLst>
                          </p:cTn>
                        </p:par>
                        <p:par>
                          <p:cTn fill="hold" id="10">
                            <p:stCondLst>
                              <p:cond delay="500"/>
                            </p:stCondLst>
                            <p:childTnLst>
                              <p:par>
                                <p:cTn fill="hold" grpId="0" id="11" nodeType="afterEffect" presetClass="entr" presetID="53" presetSubtype="16">
                                  <p:stCondLst>
                                    <p:cond delay="0"/>
                                  </p:stCondLst>
                                  <p:childTnLst>
                                    <p:set>
                                      <p:cBhvr>
                                        <p:cTn dur="1" fill="hold" id="12">
                                          <p:stCondLst>
                                            <p:cond delay="0"/>
                                          </p:stCondLst>
                                        </p:cTn>
                                        <p:tgtEl>
                                          <p:spTgt spid="4"/>
                                        </p:tgtEl>
                                        <p:attrNameLst>
                                          <p:attrName>style.visibility</p:attrName>
                                        </p:attrNameLst>
                                      </p:cBhvr>
                                      <p:to>
                                        <p:strVal val="visible"/>
                                      </p:to>
                                    </p:set>
                                    <p:anim calcmode="lin" valueType="num">
                                      <p:cBhvr>
                                        <p:cTn dur="500" fill="hold" id="13"/>
                                        <p:tgtEl>
                                          <p:spTgt spid="4"/>
                                        </p:tgtEl>
                                        <p:attrNameLst>
                                          <p:attrName>ppt_w</p:attrName>
                                        </p:attrNameLst>
                                      </p:cBhvr>
                                      <p:tavLst>
                                        <p:tav tm="0">
                                          <p:val>
                                            <p:fltVal val="0"/>
                                          </p:val>
                                        </p:tav>
                                        <p:tav tm="100000">
                                          <p:val>
                                            <p:strVal val="#ppt_w"/>
                                          </p:val>
                                        </p:tav>
                                      </p:tavLst>
                                    </p:anim>
                                    <p:anim calcmode="lin" valueType="num">
                                      <p:cBhvr>
                                        <p:cTn dur="500" fill="hold" id="14"/>
                                        <p:tgtEl>
                                          <p:spTgt spid="4"/>
                                        </p:tgtEl>
                                        <p:attrNameLst>
                                          <p:attrName>ppt_h</p:attrName>
                                        </p:attrNameLst>
                                      </p:cBhvr>
                                      <p:tavLst>
                                        <p:tav tm="0">
                                          <p:val>
                                            <p:fltVal val="0"/>
                                          </p:val>
                                        </p:tav>
                                        <p:tav tm="100000">
                                          <p:val>
                                            <p:strVal val="#ppt_h"/>
                                          </p:val>
                                        </p:tav>
                                      </p:tavLst>
                                    </p:anim>
                                    <p:animEffect filter="fade" transition="in">
                                      <p:cBhvr>
                                        <p:cTn dur="500" id="15"/>
                                        <p:tgtEl>
                                          <p:spTgt spid="4"/>
                                        </p:tgtEl>
                                      </p:cBhvr>
                                    </p:animEffect>
                                  </p:childTnLst>
                                </p:cTn>
                              </p:par>
                            </p:childTnLst>
                          </p:cTn>
                        </p:par>
                        <p:par>
                          <p:cTn fill="hold" id="16">
                            <p:stCondLst>
                              <p:cond delay="1000"/>
                            </p:stCondLst>
                            <p:childTnLst>
                              <p:par>
                                <p:cTn fill="hold" grpId="0" id="17" nodeType="afterEffect" presetClass="entr" presetID="53" presetSubtype="16">
                                  <p:stCondLst>
                                    <p:cond delay="0"/>
                                  </p:stCondLst>
                                  <p:childTnLst>
                                    <p:set>
                                      <p:cBhvr>
                                        <p:cTn dur="1" fill="hold" id="18">
                                          <p:stCondLst>
                                            <p:cond delay="0"/>
                                          </p:stCondLst>
                                        </p:cTn>
                                        <p:tgtEl>
                                          <p:spTgt spid="6"/>
                                        </p:tgtEl>
                                        <p:attrNameLst>
                                          <p:attrName>style.visibility</p:attrName>
                                        </p:attrNameLst>
                                      </p:cBhvr>
                                      <p:to>
                                        <p:strVal val="visible"/>
                                      </p:to>
                                    </p:set>
                                    <p:anim calcmode="lin" valueType="num">
                                      <p:cBhvr>
                                        <p:cTn dur="500" fill="hold" id="19"/>
                                        <p:tgtEl>
                                          <p:spTgt spid="6"/>
                                        </p:tgtEl>
                                        <p:attrNameLst>
                                          <p:attrName>ppt_w</p:attrName>
                                        </p:attrNameLst>
                                      </p:cBhvr>
                                      <p:tavLst>
                                        <p:tav tm="0">
                                          <p:val>
                                            <p:fltVal val="0"/>
                                          </p:val>
                                        </p:tav>
                                        <p:tav tm="100000">
                                          <p:val>
                                            <p:strVal val="#ppt_w"/>
                                          </p:val>
                                        </p:tav>
                                      </p:tavLst>
                                    </p:anim>
                                    <p:anim calcmode="lin" valueType="num">
                                      <p:cBhvr>
                                        <p:cTn dur="500" fill="hold" id="20"/>
                                        <p:tgtEl>
                                          <p:spTgt spid="6"/>
                                        </p:tgtEl>
                                        <p:attrNameLst>
                                          <p:attrName>ppt_h</p:attrName>
                                        </p:attrNameLst>
                                      </p:cBhvr>
                                      <p:tavLst>
                                        <p:tav tm="0">
                                          <p:val>
                                            <p:fltVal val="0"/>
                                          </p:val>
                                        </p:tav>
                                        <p:tav tm="100000">
                                          <p:val>
                                            <p:strVal val="#ppt_h"/>
                                          </p:val>
                                        </p:tav>
                                      </p:tavLst>
                                    </p:anim>
                                    <p:animEffect filter="fade" transition="in">
                                      <p:cBhvr>
                                        <p:cTn dur="500" id="21"/>
                                        <p:tgtEl>
                                          <p:spTgt spid="6"/>
                                        </p:tgtEl>
                                      </p:cBhvr>
                                    </p:animEffect>
                                  </p:childTnLst>
                                </p:cTn>
                              </p:par>
                            </p:childTnLst>
                          </p:cTn>
                        </p:par>
                        <p:par>
                          <p:cTn fill="hold" id="22">
                            <p:stCondLst>
                              <p:cond delay="1500"/>
                            </p:stCondLst>
                            <p:childTnLst>
                              <p:par>
                                <p:cTn fill="hold" grpId="0" id="23" nodeType="afterEffect" presetClass="entr" presetID="53" presetSubtype="16">
                                  <p:stCondLst>
                                    <p:cond delay="0"/>
                                  </p:stCondLst>
                                  <p:childTnLst>
                                    <p:set>
                                      <p:cBhvr>
                                        <p:cTn dur="1" fill="hold" id="24">
                                          <p:stCondLst>
                                            <p:cond delay="0"/>
                                          </p:stCondLst>
                                        </p:cTn>
                                        <p:tgtEl>
                                          <p:spTgt spid="8"/>
                                        </p:tgtEl>
                                        <p:attrNameLst>
                                          <p:attrName>style.visibility</p:attrName>
                                        </p:attrNameLst>
                                      </p:cBhvr>
                                      <p:to>
                                        <p:strVal val="visible"/>
                                      </p:to>
                                    </p:set>
                                    <p:anim calcmode="lin" valueType="num">
                                      <p:cBhvr>
                                        <p:cTn dur="500" fill="hold" id="25"/>
                                        <p:tgtEl>
                                          <p:spTgt spid="8"/>
                                        </p:tgtEl>
                                        <p:attrNameLst>
                                          <p:attrName>ppt_w</p:attrName>
                                        </p:attrNameLst>
                                      </p:cBhvr>
                                      <p:tavLst>
                                        <p:tav tm="0">
                                          <p:val>
                                            <p:fltVal val="0"/>
                                          </p:val>
                                        </p:tav>
                                        <p:tav tm="100000">
                                          <p:val>
                                            <p:strVal val="#ppt_w"/>
                                          </p:val>
                                        </p:tav>
                                      </p:tavLst>
                                    </p:anim>
                                    <p:anim calcmode="lin" valueType="num">
                                      <p:cBhvr>
                                        <p:cTn dur="500" fill="hold" id="26"/>
                                        <p:tgtEl>
                                          <p:spTgt spid="8"/>
                                        </p:tgtEl>
                                        <p:attrNameLst>
                                          <p:attrName>ppt_h</p:attrName>
                                        </p:attrNameLst>
                                      </p:cBhvr>
                                      <p:tavLst>
                                        <p:tav tm="0">
                                          <p:val>
                                            <p:fltVal val="0"/>
                                          </p:val>
                                        </p:tav>
                                        <p:tav tm="100000">
                                          <p:val>
                                            <p:strVal val="#ppt_h"/>
                                          </p:val>
                                        </p:tav>
                                      </p:tavLst>
                                    </p:anim>
                                    <p:animEffect filter="fade" transition="in">
                                      <p:cBhvr>
                                        <p:cTn dur="500" id="27"/>
                                        <p:tgtEl>
                                          <p:spTgt spid="8"/>
                                        </p:tgtEl>
                                      </p:cBhvr>
                                    </p:animEffect>
                                  </p:childTnLst>
                                </p:cTn>
                              </p:par>
                            </p:childTnLst>
                          </p:cTn>
                        </p:par>
                        <p:par>
                          <p:cTn fill="hold" id="28">
                            <p:stCondLst>
                              <p:cond delay="2000"/>
                            </p:stCondLst>
                            <p:childTnLst>
                              <p:par>
                                <p:cTn fill="hold" id="29" nodeType="afterEffect" presetClass="entr" presetID="2" presetSubtype="12">
                                  <p:stCondLst>
                                    <p:cond delay="0"/>
                                  </p:stCondLst>
                                  <p:childTnLst>
                                    <p:set>
                                      <p:cBhvr>
                                        <p:cTn dur="1" fill="hold" id="30">
                                          <p:stCondLst>
                                            <p:cond delay="0"/>
                                          </p:stCondLst>
                                        </p:cTn>
                                        <p:tgtEl>
                                          <p:spTgt spid="14"/>
                                        </p:tgtEl>
                                        <p:attrNameLst>
                                          <p:attrName>style.visibility</p:attrName>
                                        </p:attrNameLst>
                                      </p:cBhvr>
                                      <p:to>
                                        <p:strVal val="visible"/>
                                      </p:to>
                                    </p:set>
                                    <p:anim calcmode="lin" valueType="num">
                                      <p:cBhvr additive="base">
                                        <p:cTn dur="500" fill="hold" id="31"/>
                                        <p:tgtEl>
                                          <p:spTgt spid="14"/>
                                        </p:tgtEl>
                                        <p:attrNameLst>
                                          <p:attrName>ppt_x</p:attrName>
                                        </p:attrNameLst>
                                      </p:cBhvr>
                                      <p:tavLst>
                                        <p:tav tm="0">
                                          <p:val>
                                            <p:strVal val="0-#ppt_w/2"/>
                                          </p:val>
                                        </p:tav>
                                        <p:tav tm="100000">
                                          <p:val>
                                            <p:strVal val="#ppt_x"/>
                                          </p:val>
                                        </p:tav>
                                      </p:tavLst>
                                    </p:anim>
                                    <p:anim calcmode="lin" valueType="num">
                                      <p:cBhvr additive="base">
                                        <p:cTn dur="500" fill="hold" id="32"/>
                                        <p:tgtEl>
                                          <p:spTgt spid="14"/>
                                        </p:tgtEl>
                                        <p:attrNameLst>
                                          <p:attrName>ppt_y</p:attrName>
                                        </p:attrNameLst>
                                      </p:cBhvr>
                                      <p:tavLst>
                                        <p:tav tm="0">
                                          <p:val>
                                            <p:strVal val="1+#ppt_h/2"/>
                                          </p:val>
                                        </p:tav>
                                        <p:tav tm="100000">
                                          <p:val>
                                            <p:strVal val="#ppt_y"/>
                                          </p:val>
                                        </p:tav>
                                      </p:tavLst>
                                    </p:anim>
                                  </p:childTnLst>
                                </p:cTn>
                              </p:par>
                            </p:childTnLst>
                          </p:cTn>
                        </p:par>
                        <p:par>
                          <p:cTn fill="hold" id="33">
                            <p:stCondLst>
                              <p:cond delay="2500"/>
                            </p:stCondLst>
                            <p:childTnLst>
                              <p:par>
                                <p:cTn fill="hold" grpId="0" id="34" nodeType="afterEffect" presetClass="entr" presetID="10" presetSubtype="0">
                                  <p:stCondLst>
                                    <p:cond delay="0"/>
                                  </p:stCondLst>
                                  <p:childTnLst>
                                    <p:set>
                                      <p:cBhvr>
                                        <p:cTn dur="1" fill="hold" id="35">
                                          <p:stCondLst>
                                            <p:cond delay="0"/>
                                          </p:stCondLst>
                                        </p:cTn>
                                        <p:tgtEl>
                                          <p:spTgt spid="10"/>
                                        </p:tgtEl>
                                        <p:attrNameLst>
                                          <p:attrName>style.visibility</p:attrName>
                                        </p:attrNameLst>
                                      </p:cBhvr>
                                      <p:to>
                                        <p:strVal val="visible"/>
                                      </p:to>
                                    </p:set>
                                    <p:animEffect filter="fade" transition="in">
                                      <p:cBhvr>
                                        <p:cTn dur="500" id="36"/>
                                        <p:tgtEl>
                                          <p:spTgt spid="10"/>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xit" presetID="2" presetSubtype="4">
                                  <p:stCondLst>
                                    <p:cond delay="0"/>
                                  </p:stCondLst>
                                  <p:childTnLst>
                                    <p:anim calcmode="lin" valueType="num">
                                      <p:cBhvr additive="base">
                                        <p:cTn dur="500" id="40"/>
                                        <p:tgtEl>
                                          <p:spTgt spid="14"/>
                                        </p:tgtEl>
                                        <p:attrNameLst>
                                          <p:attrName>ppt_x</p:attrName>
                                        </p:attrNameLst>
                                      </p:cBhvr>
                                      <p:tavLst>
                                        <p:tav tm="0">
                                          <p:val>
                                            <p:strVal val="ppt_x"/>
                                          </p:val>
                                        </p:tav>
                                        <p:tav tm="100000">
                                          <p:val>
                                            <p:strVal val="ppt_x"/>
                                          </p:val>
                                        </p:tav>
                                      </p:tavLst>
                                    </p:anim>
                                    <p:anim calcmode="lin" valueType="num">
                                      <p:cBhvr additive="base">
                                        <p:cTn dur="500" id="41"/>
                                        <p:tgtEl>
                                          <p:spTgt spid="14"/>
                                        </p:tgtEl>
                                        <p:attrNameLst>
                                          <p:attrName>ppt_y</p:attrName>
                                        </p:attrNameLst>
                                      </p:cBhvr>
                                      <p:tavLst>
                                        <p:tav tm="0">
                                          <p:val>
                                            <p:strVal val="ppt_y"/>
                                          </p:val>
                                        </p:tav>
                                        <p:tav tm="100000">
                                          <p:val>
                                            <p:strVal val="1+ppt_h/2"/>
                                          </p:val>
                                        </p:tav>
                                      </p:tavLst>
                                    </p:anim>
                                    <p:set>
                                      <p:cBhvr>
                                        <p:cTn dur="1" fill="hold" id="42">
                                          <p:stCondLst>
                                            <p:cond delay="499"/>
                                          </p:stCondLst>
                                        </p:cTn>
                                        <p:tgtEl>
                                          <p:spTgt spid="14"/>
                                        </p:tgtEl>
                                        <p:attrNameLst>
                                          <p:attrName>style.visibility</p:attrName>
                                        </p:attrNameLst>
                                      </p:cBhvr>
                                      <p:to>
                                        <p:strVal val="hidden"/>
                                      </p:to>
                                    </p:set>
                                  </p:childTnLst>
                                </p:cTn>
                              </p:par>
                              <p:par>
                                <p:cTn fill="hold" grpId="1" id="43" nodeType="withEffect" presetClass="exit" presetID="53" presetSubtype="32">
                                  <p:stCondLst>
                                    <p:cond delay="0"/>
                                  </p:stCondLst>
                                  <p:childTnLst>
                                    <p:anim calcmode="lin" valueType="num">
                                      <p:cBhvr>
                                        <p:cTn dur="500" id="44"/>
                                        <p:tgtEl>
                                          <p:spTgt spid="5"/>
                                        </p:tgtEl>
                                        <p:attrNameLst>
                                          <p:attrName>ppt_w</p:attrName>
                                        </p:attrNameLst>
                                      </p:cBhvr>
                                      <p:tavLst>
                                        <p:tav tm="0">
                                          <p:val>
                                            <p:strVal val="ppt_w"/>
                                          </p:val>
                                        </p:tav>
                                        <p:tav tm="100000">
                                          <p:val>
                                            <p:fltVal val="0"/>
                                          </p:val>
                                        </p:tav>
                                      </p:tavLst>
                                    </p:anim>
                                    <p:anim calcmode="lin" valueType="num">
                                      <p:cBhvr>
                                        <p:cTn dur="500" id="45"/>
                                        <p:tgtEl>
                                          <p:spTgt spid="5"/>
                                        </p:tgtEl>
                                        <p:attrNameLst>
                                          <p:attrName>ppt_h</p:attrName>
                                        </p:attrNameLst>
                                      </p:cBhvr>
                                      <p:tavLst>
                                        <p:tav tm="0">
                                          <p:val>
                                            <p:strVal val="ppt_h"/>
                                          </p:val>
                                        </p:tav>
                                        <p:tav tm="100000">
                                          <p:val>
                                            <p:fltVal val="0"/>
                                          </p:val>
                                        </p:tav>
                                      </p:tavLst>
                                    </p:anim>
                                    <p:animEffect filter="fade" transition="out">
                                      <p:cBhvr>
                                        <p:cTn dur="500" id="46"/>
                                        <p:tgtEl>
                                          <p:spTgt spid="5"/>
                                        </p:tgtEl>
                                      </p:cBhvr>
                                    </p:animEffect>
                                    <p:set>
                                      <p:cBhvr>
                                        <p:cTn dur="1" fill="hold" id="47">
                                          <p:stCondLst>
                                            <p:cond delay="499"/>
                                          </p:stCondLst>
                                        </p:cTn>
                                        <p:tgtEl>
                                          <p:spTgt spid="5"/>
                                        </p:tgtEl>
                                        <p:attrNameLst>
                                          <p:attrName>style.visibility</p:attrName>
                                        </p:attrNameLst>
                                      </p:cBhvr>
                                      <p:to>
                                        <p:strVal val="hidden"/>
                                      </p:to>
                                    </p:set>
                                  </p:childTnLst>
                                </p:cTn>
                              </p:par>
                              <p:par>
                                <p:cTn fill="hold" grpId="1" id="48" nodeType="withEffect" presetClass="exit" presetID="53" presetSubtype="32">
                                  <p:stCondLst>
                                    <p:cond delay="0"/>
                                  </p:stCondLst>
                                  <p:childTnLst>
                                    <p:anim calcmode="lin" valueType="num">
                                      <p:cBhvr>
                                        <p:cTn dur="500" id="49"/>
                                        <p:tgtEl>
                                          <p:spTgt spid="4"/>
                                        </p:tgtEl>
                                        <p:attrNameLst>
                                          <p:attrName>ppt_w</p:attrName>
                                        </p:attrNameLst>
                                      </p:cBhvr>
                                      <p:tavLst>
                                        <p:tav tm="0">
                                          <p:val>
                                            <p:strVal val="ppt_w"/>
                                          </p:val>
                                        </p:tav>
                                        <p:tav tm="100000">
                                          <p:val>
                                            <p:fltVal val="0"/>
                                          </p:val>
                                        </p:tav>
                                      </p:tavLst>
                                    </p:anim>
                                    <p:anim calcmode="lin" valueType="num">
                                      <p:cBhvr>
                                        <p:cTn dur="500" id="50"/>
                                        <p:tgtEl>
                                          <p:spTgt spid="4"/>
                                        </p:tgtEl>
                                        <p:attrNameLst>
                                          <p:attrName>ppt_h</p:attrName>
                                        </p:attrNameLst>
                                      </p:cBhvr>
                                      <p:tavLst>
                                        <p:tav tm="0">
                                          <p:val>
                                            <p:strVal val="ppt_h"/>
                                          </p:val>
                                        </p:tav>
                                        <p:tav tm="100000">
                                          <p:val>
                                            <p:fltVal val="0"/>
                                          </p:val>
                                        </p:tav>
                                      </p:tavLst>
                                    </p:anim>
                                    <p:animEffect filter="fade" transition="out">
                                      <p:cBhvr>
                                        <p:cTn dur="500" id="51"/>
                                        <p:tgtEl>
                                          <p:spTgt spid="4"/>
                                        </p:tgtEl>
                                      </p:cBhvr>
                                    </p:animEffect>
                                    <p:set>
                                      <p:cBhvr>
                                        <p:cTn dur="1" fill="hold" id="52">
                                          <p:stCondLst>
                                            <p:cond delay="499"/>
                                          </p:stCondLst>
                                        </p:cTn>
                                        <p:tgtEl>
                                          <p:spTgt spid="4"/>
                                        </p:tgtEl>
                                        <p:attrNameLst>
                                          <p:attrName>style.visibility</p:attrName>
                                        </p:attrNameLst>
                                      </p:cBhvr>
                                      <p:to>
                                        <p:strVal val="hidden"/>
                                      </p:to>
                                    </p:set>
                                  </p:childTnLst>
                                </p:cTn>
                              </p:par>
                              <p:par>
                                <p:cTn fill="hold" grpId="1" id="53" nodeType="withEffect" presetClass="exit" presetID="53" presetSubtype="32">
                                  <p:stCondLst>
                                    <p:cond delay="0"/>
                                  </p:stCondLst>
                                  <p:childTnLst>
                                    <p:anim calcmode="lin" valueType="num">
                                      <p:cBhvr>
                                        <p:cTn dur="500" id="54"/>
                                        <p:tgtEl>
                                          <p:spTgt spid="6"/>
                                        </p:tgtEl>
                                        <p:attrNameLst>
                                          <p:attrName>ppt_w</p:attrName>
                                        </p:attrNameLst>
                                      </p:cBhvr>
                                      <p:tavLst>
                                        <p:tav tm="0">
                                          <p:val>
                                            <p:strVal val="ppt_w"/>
                                          </p:val>
                                        </p:tav>
                                        <p:tav tm="100000">
                                          <p:val>
                                            <p:fltVal val="0"/>
                                          </p:val>
                                        </p:tav>
                                      </p:tavLst>
                                    </p:anim>
                                    <p:anim calcmode="lin" valueType="num">
                                      <p:cBhvr>
                                        <p:cTn dur="500" id="55"/>
                                        <p:tgtEl>
                                          <p:spTgt spid="6"/>
                                        </p:tgtEl>
                                        <p:attrNameLst>
                                          <p:attrName>ppt_h</p:attrName>
                                        </p:attrNameLst>
                                      </p:cBhvr>
                                      <p:tavLst>
                                        <p:tav tm="0">
                                          <p:val>
                                            <p:strVal val="ppt_h"/>
                                          </p:val>
                                        </p:tav>
                                        <p:tav tm="100000">
                                          <p:val>
                                            <p:fltVal val="0"/>
                                          </p:val>
                                        </p:tav>
                                      </p:tavLst>
                                    </p:anim>
                                    <p:animEffect filter="fade" transition="out">
                                      <p:cBhvr>
                                        <p:cTn dur="500" id="56"/>
                                        <p:tgtEl>
                                          <p:spTgt spid="6"/>
                                        </p:tgtEl>
                                      </p:cBhvr>
                                    </p:animEffect>
                                    <p:set>
                                      <p:cBhvr>
                                        <p:cTn dur="1" fill="hold" id="57">
                                          <p:stCondLst>
                                            <p:cond delay="499"/>
                                          </p:stCondLst>
                                        </p:cTn>
                                        <p:tgtEl>
                                          <p:spTgt spid="6"/>
                                        </p:tgtEl>
                                        <p:attrNameLst>
                                          <p:attrName>style.visibility</p:attrName>
                                        </p:attrNameLst>
                                      </p:cBhvr>
                                      <p:to>
                                        <p:strVal val="hidden"/>
                                      </p:to>
                                    </p:set>
                                  </p:childTnLst>
                                </p:cTn>
                              </p:par>
                              <p:par>
                                <p:cTn fill="hold" id="58" nodeType="withEffect" presetClass="entr" presetID="22" presetSubtype="2">
                                  <p:stCondLst>
                                    <p:cond delay="0"/>
                                  </p:stCondLst>
                                  <p:childTnLst>
                                    <p:set>
                                      <p:cBhvr>
                                        <p:cTn dur="1" fill="hold" id="59">
                                          <p:stCondLst>
                                            <p:cond delay="0"/>
                                          </p:stCondLst>
                                        </p:cTn>
                                        <p:tgtEl>
                                          <p:spTgt spid="24"/>
                                        </p:tgtEl>
                                        <p:attrNameLst>
                                          <p:attrName>style.visibility</p:attrName>
                                        </p:attrNameLst>
                                      </p:cBhvr>
                                      <p:to>
                                        <p:strVal val="visible"/>
                                      </p:to>
                                    </p:set>
                                    <p:animEffect filter="wipe(right)" transition="in">
                                      <p:cBhvr>
                                        <p:cTn dur="500" id="60"/>
                                        <p:tgtEl>
                                          <p:spTgt spid="24"/>
                                        </p:tgtEl>
                                      </p:cBhvr>
                                    </p:animEffect>
                                  </p:childTnLst>
                                </p:cTn>
                              </p:par>
                            </p:childTnLst>
                          </p:cTn>
                        </p:par>
                        <p:par>
                          <p:cTn fill="hold" id="61">
                            <p:stCondLst>
                              <p:cond delay="500"/>
                            </p:stCondLst>
                            <p:childTnLst>
                              <p:par>
                                <p:cTn fill="hold" id="62" nodeType="afterEffect" presetClass="entr" presetID="10" presetSubtype="0">
                                  <p:stCondLst>
                                    <p:cond delay="0"/>
                                  </p:stCondLst>
                                  <p:childTnLst>
                                    <p:set>
                                      <p:cBhvr>
                                        <p:cTn dur="1" fill="hold" id="63">
                                          <p:stCondLst>
                                            <p:cond delay="0"/>
                                          </p:stCondLst>
                                        </p:cTn>
                                        <p:tgtEl>
                                          <p:spTgt spid="3"/>
                                        </p:tgtEl>
                                        <p:attrNameLst>
                                          <p:attrName>style.visibility</p:attrName>
                                        </p:attrNameLst>
                                      </p:cBhvr>
                                      <p:to>
                                        <p:strVal val="visible"/>
                                      </p:to>
                                    </p:set>
                                    <p:animEffect filter="fade" transition="in">
                                      <p:cBhvr>
                                        <p:cTn dur="500" id="64"/>
                                        <p:tgtEl>
                                          <p:spTgt spid="3"/>
                                        </p:tgtEl>
                                      </p:cBhvr>
                                    </p:animEffect>
                                  </p:childTnLst>
                                </p:cTn>
                              </p:par>
                            </p:childTnLst>
                          </p:cTn>
                        </p:par>
                      </p:childTnLst>
                    </p:cTn>
                  </p:par>
                  <p:par>
                    <p:cTn fill="hold" id="65">
                      <p:stCondLst>
                        <p:cond delay="indefinite"/>
                      </p:stCondLst>
                      <p:childTnLst>
                        <p:par>
                          <p:cTn fill="hold" id="66">
                            <p:stCondLst>
                              <p:cond delay="0"/>
                            </p:stCondLst>
                            <p:childTnLst>
                              <p:par>
                                <p:cTn fill="hold" grpId="0" id="67" nodeType="clickEffect" presetClass="entr" presetID="10" presetSubtype="0">
                                  <p:stCondLst>
                                    <p:cond delay="0"/>
                                  </p:stCondLst>
                                  <p:childTnLst>
                                    <p:set>
                                      <p:cBhvr>
                                        <p:cTn dur="1" fill="hold" id="68">
                                          <p:stCondLst>
                                            <p:cond delay="0"/>
                                          </p:stCondLst>
                                        </p:cTn>
                                        <p:tgtEl>
                                          <p:spTgt spid="26"/>
                                        </p:tgtEl>
                                        <p:attrNameLst>
                                          <p:attrName>style.visibility</p:attrName>
                                        </p:attrNameLst>
                                      </p:cBhvr>
                                      <p:to>
                                        <p:strVal val="visible"/>
                                      </p:to>
                                    </p:set>
                                    <p:animEffect filter="fade" transition="in">
                                      <p:cBhvr>
                                        <p:cTn dur="500" id="69"/>
                                        <p:tgtEl>
                                          <p:spTgt spid="26"/>
                                        </p:tgtEl>
                                      </p:cBhvr>
                                    </p:animEffect>
                                  </p:childTnLst>
                                </p:cTn>
                              </p:par>
                            </p:childTnLst>
                          </p:cTn>
                        </p:par>
                      </p:childTnLst>
                    </p:cTn>
                  </p:par>
                  <p:par>
                    <p:cTn fill="hold" id="70">
                      <p:stCondLst>
                        <p:cond delay="indefinite"/>
                      </p:stCondLst>
                      <p:childTnLst>
                        <p:par>
                          <p:cTn fill="hold" id="71">
                            <p:stCondLst>
                              <p:cond delay="0"/>
                            </p:stCondLst>
                            <p:childTnLst>
                              <p:par>
                                <p:cTn fill="hold" id="72" nodeType="clickEffect" presetClass="entr" presetID="22" presetSubtype="8">
                                  <p:stCondLst>
                                    <p:cond delay="0"/>
                                  </p:stCondLst>
                                  <p:childTnLst>
                                    <p:set>
                                      <p:cBhvr>
                                        <p:cTn dur="1" fill="hold" id="73">
                                          <p:stCondLst>
                                            <p:cond delay="0"/>
                                          </p:stCondLst>
                                        </p:cTn>
                                        <p:tgtEl>
                                          <p:spTgt spid="30"/>
                                        </p:tgtEl>
                                        <p:attrNameLst>
                                          <p:attrName>style.visibility</p:attrName>
                                        </p:attrNameLst>
                                      </p:cBhvr>
                                      <p:to>
                                        <p:strVal val="visible"/>
                                      </p:to>
                                    </p:set>
                                    <p:animEffect filter="wipe(left)" transition="in">
                                      <p:cBhvr>
                                        <p:cTn dur="500" id="74"/>
                                        <p:tgtEl>
                                          <p:spTgt spid="30"/>
                                        </p:tgtEl>
                                      </p:cBhvr>
                                    </p:animEffect>
                                  </p:childTnLst>
                                </p:cTn>
                              </p:par>
                            </p:childTnLst>
                          </p:cTn>
                        </p:par>
                        <p:par>
                          <p:cTn fill="hold" id="75">
                            <p:stCondLst>
                              <p:cond delay="500"/>
                            </p:stCondLst>
                            <p:childTnLst>
                              <p:par>
                                <p:cTn fill="hold" id="76" nodeType="afterEffect" presetClass="entr" presetID="10" presetSubtype="0">
                                  <p:stCondLst>
                                    <p:cond delay="0"/>
                                  </p:stCondLst>
                                  <p:childTnLst>
                                    <p:set>
                                      <p:cBhvr>
                                        <p:cTn dur="1" fill="hold" id="77">
                                          <p:stCondLst>
                                            <p:cond delay="0"/>
                                          </p:stCondLst>
                                        </p:cTn>
                                        <p:tgtEl>
                                          <p:spTgt spid="28"/>
                                        </p:tgtEl>
                                        <p:attrNameLst>
                                          <p:attrName>style.visibility</p:attrName>
                                        </p:attrNameLst>
                                      </p:cBhvr>
                                      <p:to>
                                        <p:strVal val="visible"/>
                                      </p:to>
                                    </p:set>
                                    <p:animEffect filter="fade" transition="in">
                                      <p:cBhvr>
                                        <p:cTn dur="500" id="78"/>
                                        <p:tgtEl>
                                          <p:spTgt spid="28"/>
                                        </p:tgtEl>
                                      </p:cBhvr>
                                    </p:animEffect>
                                  </p:childTnLst>
                                </p:cTn>
                              </p:par>
                            </p:childTnLst>
                          </p:cTn>
                        </p:par>
                        <p:par>
                          <p:cTn fill="hold" id="79">
                            <p:stCondLst>
                              <p:cond delay="1000"/>
                            </p:stCondLst>
                            <p:childTnLst>
                              <p:par>
                                <p:cTn fill="hold" grpId="0" id="80" nodeType="afterEffect" presetClass="entr" presetID="10" presetSubtype="0">
                                  <p:stCondLst>
                                    <p:cond delay="0"/>
                                  </p:stCondLst>
                                  <p:childTnLst>
                                    <p:set>
                                      <p:cBhvr>
                                        <p:cTn dur="1" fill="hold" id="81">
                                          <p:stCondLst>
                                            <p:cond delay="0"/>
                                          </p:stCondLst>
                                        </p:cTn>
                                        <p:tgtEl>
                                          <p:spTgt spid="31"/>
                                        </p:tgtEl>
                                        <p:attrNameLst>
                                          <p:attrName>style.visibility</p:attrName>
                                        </p:attrNameLst>
                                      </p:cBhvr>
                                      <p:to>
                                        <p:strVal val="visible"/>
                                      </p:to>
                                    </p:set>
                                    <p:animEffect filter="fade" transition="in">
                                      <p:cBhvr>
                                        <p:cTn dur="500" id="82"/>
                                        <p:tgtEl>
                                          <p:spTgt spid="31"/>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37"/>
                                        </p:tgtEl>
                                        <p:attrNameLst>
                                          <p:attrName>style.visibility</p:attrName>
                                        </p:attrNameLst>
                                      </p:cBhvr>
                                      <p:to>
                                        <p:strVal val="visible"/>
                                      </p:to>
                                    </p:set>
                                    <p:animEffect filter="fade" transition="in">
                                      <p:cBhvr>
                                        <p:cTn dur="500" id="87"/>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animBg="1" grpId="0" spid="5"/>
      <p:bldP animBg="1" grpId="1" spid="5"/>
      <p:bldP animBg="1" grpId="0" spid="6"/>
      <p:bldP animBg="1" grpId="1" spid="6"/>
      <p:bldP animBg="1" grpId="0" spid="8"/>
      <p:bldP grpId="0" spid="10"/>
      <p:bldP animBg="1" grpId="0" spid="26"/>
      <p:bldP animBg="1" grpId="0" spid="31"/>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Circular flowchart with solid fill" id="3" name="Graphic 34">
            <a:extLst>
              <a:ext uri="{FF2B5EF4-FFF2-40B4-BE49-F238E27FC236}">
                <a16:creationId xmlns:a16="http://schemas.microsoft.com/office/drawing/2014/main" id="{8EBE2948-37BC-43B7-92CC-FE7A4096D035}"/>
              </a:ext>
            </a:extLst>
          </p:cNvPr>
          <p:cNvGrpSpPr/>
          <p:nvPr/>
        </p:nvGrpSpPr>
        <p:grpSpPr>
          <a:xfrm>
            <a:off x="7186077" y="1661160"/>
            <a:ext cx="1996440" cy="1996440"/>
            <a:chOff x="7230630" y="1905642"/>
            <a:chExt cx="1653335" cy="1653335"/>
          </a:xfrm>
        </p:grpSpPr>
        <p:sp>
          <p:nvSpPr>
            <p:cNvPr id="4" name="Freeform: Shape 3">
              <a:extLst>
                <a:ext uri="{FF2B5EF4-FFF2-40B4-BE49-F238E27FC236}">
                  <a16:creationId xmlns:a16="http://schemas.microsoft.com/office/drawing/2014/main" id="{EB78F1CC-BB2C-45AB-AD5A-752C706C2086}"/>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081E879F-F2F6-428E-A009-FCE634A535DA}"/>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B8857BB9-EFF1-4396-A366-945EF773D708}"/>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FBC8DD25-6422-448A-9C71-15DF8AFBCA87}"/>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5D34735-8FB9-4CA1-8FF2-853F20501284}"/>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2C7CD5E2-4902-445C-8DB6-BFD2A3596768}"/>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grpSp>
      <p:sp>
        <p:nvSpPr>
          <p:cNvPr id="11" name="Rectangle: Rounded Corners 10">
            <a:extLst>
              <a:ext uri="{FF2B5EF4-FFF2-40B4-BE49-F238E27FC236}">
                <a16:creationId xmlns:a16="http://schemas.microsoft.com/office/drawing/2014/main" id="{7BAAF5D5-01C0-4705-A759-29056A304809}"/>
              </a:ext>
            </a:extLst>
          </p:cNvPr>
          <p:cNvSpPr/>
          <p:nvPr/>
        </p:nvSpPr>
        <p:spPr>
          <a:xfrm>
            <a:off x="6819047" y="976563"/>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4cc4921beb325fdbefe959052256f">
            <a:pPr algn="ctr"/>
            <a:r>
              <a:rPr dirty="0" lang="en-US" sz="2200"/>
              <a:t>Analyse des Suivis</a:t>
            </a:r>
          </a:p>
        </p:txBody>
      </p:sp>
      <p:sp>
        <p:nvSpPr>
          <p:cNvPr id="12" name="Rectangle: Rounded Corners 11">
            <a:extLst>
              <a:ext uri="{FF2B5EF4-FFF2-40B4-BE49-F238E27FC236}">
                <a16:creationId xmlns:a16="http://schemas.microsoft.com/office/drawing/2014/main" id="{2C315A08-B944-4BA0-892E-4BFE6867851E}"/>
              </a:ext>
            </a:extLst>
          </p:cNvPr>
          <p:cNvSpPr/>
          <p:nvPr/>
        </p:nvSpPr>
        <p:spPr>
          <a:xfrm>
            <a:off x="2760978" y="9765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dirty="0" lang="en-US" sz="2200"/>
              <a:t>Qualité des données</a:t>
            </a:r>
          </a:p>
        </p:txBody>
      </p:sp>
      <p:pic>
        <p:nvPicPr>
          <p:cNvPr id="13" name="Graphic 12">
            <a:extLst>
              <a:ext uri="{FF2B5EF4-FFF2-40B4-BE49-F238E27FC236}">
                <a16:creationId xmlns:a16="http://schemas.microsoft.com/office/drawing/2014/main" id="{DC0F9F4F-3C52-488E-931A-7C6CA82CBB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72990" y="1674675"/>
            <a:ext cx="2044856" cy="2044856"/>
          </a:xfrm>
          <a:prstGeom prst="rect">
            <a:avLst/>
          </a:prstGeom>
        </p:spPr>
      </p:pic>
      <p:cxnSp>
        <p:nvCxnSpPr>
          <p:cNvPr id="19" name="Straight Arrow Connector 18">
            <a:extLst>
              <a:ext uri="{FF2B5EF4-FFF2-40B4-BE49-F238E27FC236}">
                <a16:creationId xmlns:a16="http://schemas.microsoft.com/office/drawing/2014/main" id="{041EA8FE-1C54-4F50-88BA-67D7645623BF}"/>
              </a:ext>
            </a:extLst>
          </p:cNvPr>
          <p:cNvCxnSpPr>
            <a:cxnSpLocks/>
            <a:stCxn id="12" idx="3"/>
          </p:cNvCxnSpPr>
          <p:nvPr/>
        </p:nvCxnSpPr>
        <p:spPr>
          <a:xfrm>
            <a:off x="5229858" y="1295400"/>
            <a:ext cx="1589189"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9D18F42-3FE6-455B-92F7-8CAF86CDFA20}"/>
              </a:ext>
            </a:extLst>
          </p:cNvPr>
          <p:cNvSpPr txBox="1"/>
          <p:nvPr/>
        </p:nvSpPr>
        <p:spPr>
          <a:xfrm>
            <a:off x="6434975" y="3719531"/>
            <a:ext cx="3962400" cy="1569660"/>
          </a:xfrm>
          <a:prstGeom prst="rect">
            <a:avLst/>
          </a:prstGeom>
          <a:noFill/>
        </p:spPr>
        <p:txBody>
          <a:bodyPr rtlCol="0" wrap="square">
            <a:spAutoFit/>
          </a:bodyPr>
          <a:lstStyle/>
          <a:p txid="d56897fdcd4d0fd6ec25f29366701abb">
            <a:pPr algn="l" indent="-342900" marL="342900">
              <a:buClr>
                <a:srgbClr val="008CCF"/>
              </a:buClr>
              <a:buFont charset="-79" pitchFamily="2" typeface="Rubik"/>
              <a:buChar char="•"/>
            </a:pPr>
            <a:r>
              <a:rPr dirty="0" lang="en-US" sz="2400"/>
              <a:t>Une liste de toutes les valeurs de données marquées comme devant faire l'objet d'un suivi dans vos ensembles de données.</a:t>
            </a:r>
          </a:p>
        </p:txBody>
      </p:sp>
    </p:spTree>
    <p:custDataLst>
      <p:tags r:id="rId1"/>
    </p:custDataLst>
    <p:extLst>
      <p:ext uri="{BB962C8B-B14F-4D97-AF65-F5344CB8AC3E}">
        <p14:creationId xmlns:p14="http://schemas.microsoft.com/office/powerpoint/2010/main" val="1020898465"/>
      </p:ext>
    </p:extLst>
  </p:cSld>
  <p:clrMapOvr>
    <a:masterClrMapping/>
  </p:clrMapOvr>
  <mc:AlternateContent xmlns:mc="http://schemas.openxmlformats.org/markup-compatibility/2006" xmlns:p14="http://schemas.microsoft.com/office/powerpoint/2010/main">
    <mc:Choice Requires="p14">
      <p:transition advTm="15696" p14:dur="2000" spd="slow"/>
    </mc:Choice>
    <mc:Fallback xmlns="">
      <p:transition advTm="15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par>
                                <p:cTn fill="hold" id="8" nodeType="withEffect" presetClass="entr" presetID="10" presetSubtype="0">
                                  <p:stCondLst>
                                    <p:cond delay="0"/>
                                  </p:stCondLst>
                                  <p:childTnLst>
                                    <p:set>
                                      <p:cBhvr>
                                        <p:cTn dur="1" fill="hold" id="9">
                                          <p:stCondLst>
                                            <p:cond delay="0"/>
                                          </p:stCondLst>
                                        </p:cTn>
                                        <p:tgtEl>
                                          <p:spTgt spid="13"/>
                                        </p:tgtEl>
                                        <p:attrNameLst>
                                          <p:attrName>style.visibility</p:attrName>
                                        </p:attrNameLst>
                                      </p:cBhvr>
                                      <p:to>
                                        <p:strVal val="visible"/>
                                      </p:to>
                                    </p:set>
                                    <p:animEffect filter="fade" transition="in">
                                      <p:cBhvr>
                                        <p:cTn dur="500" id="10"/>
                                        <p:tgtEl>
                                          <p:spTgt spid="13"/>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22" presetSubtype="8">
                                  <p:stCondLst>
                                    <p:cond delay="0"/>
                                  </p:stCondLst>
                                  <p:childTnLst>
                                    <p:set>
                                      <p:cBhvr>
                                        <p:cTn dur="1" fill="hold" id="14">
                                          <p:stCondLst>
                                            <p:cond delay="0"/>
                                          </p:stCondLst>
                                        </p:cTn>
                                        <p:tgtEl>
                                          <p:spTgt spid="19"/>
                                        </p:tgtEl>
                                        <p:attrNameLst>
                                          <p:attrName>style.visibility</p:attrName>
                                        </p:attrNameLst>
                                      </p:cBhvr>
                                      <p:to>
                                        <p:strVal val="visible"/>
                                      </p:to>
                                    </p:set>
                                    <p:animEffect filter="wipe(left)" transition="in">
                                      <p:cBhvr>
                                        <p:cTn dur="500" id="15"/>
                                        <p:tgtEl>
                                          <p:spTgt spid="19"/>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11"/>
                                        </p:tgtEl>
                                        <p:attrNameLst>
                                          <p:attrName>style.visibility</p:attrName>
                                        </p:attrNameLst>
                                      </p:cBhvr>
                                      <p:to>
                                        <p:strVal val="visible"/>
                                      </p:to>
                                    </p:set>
                                    <p:animEffect filter="fade" transition="in">
                                      <p:cBhvr>
                                        <p:cTn dur="500" id="18"/>
                                        <p:tgtEl>
                                          <p:spTgt spid="11"/>
                                        </p:tgtEl>
                                      </p:cBhvr>
                                    </p:animEffect>
                                  </p:childTnLst>
                                </p:cTn>
                              </p:par>
                              <p:par>
                                <p:cTn fill="hold" id="19" nodeType="withEffect" presetClass="entr" presetID="10" presetSubtype="0">
                                  <p:stCondLst>
                                    <p:cond delay="0"/>
                                  </p:stCondLst>
                                  <p:childTnLst>
                                    <p:set>
                                      <p:cBhvr>
                                        <p:cTn dur="1" fill="hold" id="20">
                                          <p:stCondLst>
                                            <p:cond delay="0"/>
                                          </p:stCondLst>
                                        </p:cTn>
                                        <p:tgtEl>
                                          <p:spTgt spid="3"/>
                                        </p:tgtEl>
                                        <p:attrNameLst>
                                          <p:attrName>style.visibility</p:attrName>
                                        </p:attrNameLst>
                                      </p:cBhvr>
                                      <p:to>
                                        <p:strVal val="visible"/>
                                      </p:to>
                                    </p:set>
                                    <p:animEffect filter="fade" transition="in">
                                      <p:cBhvr>
                                        <p:cTn dur="500" id="21"/>
                                        <p:tgtEl>
                                          <p:spTgt spid="3"/>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0"/>
                                        </p:tgtEl>
                                        <p:attrNameLst>
                                          <p:attrName>style.visibility</p:attrName>
                                        </p:attrNameLst>
                                      </p:cBhvr>
                                      <p:to>
                                        <p:strVal val="visible"/>
                                      </p:to>
                                    </p:set>
                                    <p:animEffect filter="fade" transition="in">
                                      <p:cBhvr>
                                        <p:cTn dur="500" id="26"/>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P animBg="1" grpId="0" spid="12"/>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Circular flowchart with solid fill" id="3" name="Graphic 34">
            <a:extLst>
              <a:ext uri="{FF2B5EF4-FFF2-40B4-BE49-F238E27FC236}">
                <a16:creationId xmlns:a16="http://schemas.microsoft.com/office/drawing/2014/main" id="{8EBE2948-37BC-43B7-92CC-FE7A4096D035}"/>
              </a:ext>
            </a:extLst>
          </p:cNvPr>
          <p:cNvGrpSpPr/>
          <p:nvPr/>
        </p:nvGrpSpPr>
        <p:grpSpPr>
          <a:xfrm>
            <a:off x="5100997" y="1991360"/>
            <a:ext cx="1996440" cy="1996440"/>
            <a:chOff x="7230630" y="1905642"/>
            <a:chExt cx="1653335" cy="1653335"/>
          </a:xfrm>
        </p:grpSpPr>
        <p:sp>
          <p:nvSpPr>
            <p:cNvPr id="4" name="Freeform: Shape 3">
              <a:extLst>
                <a:ext uri="{FF2B5EF4-FFF2-40B4-BE49-F238E27FC236}">
                  <a16:creationId xmlns:a16="http://schemas.microsoft.com/office/drawing/2014/main" id="{EB78F1CC-BB2C-45AB-AD5A-752C706C2086}"/>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081E879F-F2F6-428E-A009-FCE634A535DA}"/>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B8857BB9-EFF1-4396-A366-945EF773D708}"/>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FBC8DD25-6422-448A-9C71-15DF8AFBCA87}"/>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5D34735-8FB9-4CA1-8FF2-853F20501284}"/>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2C7CD5E2-4902-445C-8DB6-BFD2A3596768}"/>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grpSp>
      <p:sp>
        <p:nvSpPr>
          <p:cNvPr id="11" name="Rectangle: Rounded Corners 10">
            <a:extLst>
              <a:ext uri="{FF2B5EF4-FFF2-40B4-BE49-F238E27FC236}">
                <a16:creationId xmlns:a16="http://schemas.microsoft.com/office/drawing/2014/main" id="{7BAAF5D5-01C0-4705-A759-29056A304809}"/>
              </a:ext>
            </a:extLst>
          </p:cNvPr>
          <p:cNvSpPr/>
          <p:nvPr/>
        </p:nvSpPr>
        <p:spPr>
          <a:xfrm>
            <a:off x="4733967" y="1306763"/>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4cc4921beb325fdbefe959052256f">
            <a:pPr algn="ctr"/>
            <a:r>
              <a:rPr dirty="0" lang="en-US" sz="2200"/>
              <a:t>Analyse des Suivis</a:t>
            </a:r>
          </a:p>
        </p:txBody>
      </p:sp>
      <p:sp>
        <p:nvSpPr>
          <p:cNvPr id="20" name="TextBox 19">
            <a:extLst>
              <a:ext uri="{FF2B5EF4-FFF2-40B4-BE49-F238E27FC236}">
                <a16:creationId xmlns:a16="http://schemas.microsoft.com/office/drawing/2014/main" id="{69D18F42-3FE6-455B-92F7-8CAF86CDFA20}"/>
              </a:ext>
            </a:extLst>
          </p:cNvPr>
          <p:cNvSpPr txBox="1"/>
          <p:nvPr/>
        </p:nvSpPr>
        <p:spPr>
          <a:xfrm>
            <a:off x="4118017" y="3966277"/>
            <a:ext cx="3962400" cy="1200329"/>
          </a:xfrm>
          <a:prstGeom prst="rect">
            <a:avLst/>
          </a:prstGeom>
          <a:noFill/>
        </p:spPr>
        <p:txBody>
          <a:bodyPr rtlCol="0" wrap="square">
            <a:spAutoFit/>
          </a:bodyPr>
          <a:lstStyle/>
          <a:p txid="e1ca9b62a30dc86e0549458b2a3fed67">
            <a:pPr algn="l" indent="-342900" marL="342900">
              <a:buClr>
                <a:srgbClr val="008CCF"/>
              </a:buClr>
              <a:buFont charset="-79" pitchFamily="2" typeface="Rubik"/>
              <a:buChar char="•"/>
            </a:pPr>
            <a:r>
              <a:rPr dirty="0" lang="en-US" sz="2400"/>
              <a:t>Fournit un moyen structuré de garder une trace des valeurs suspectes</a:t>
            </a:r>
          </a:p>
        </p:txBody>
      </p:sp>
      <p:pic>
        <p:nvPicPr>
          <p:cNvPr id="14" name="Graphic 13">
            <a:extLst>
              <a:ext uri="{FF2B5EF4-FFF2-40B4-BE49-F238E27FC236}">
                <a16:creationId xmlns:a16="http://schemas.microsoft.com/office/drawing/2014/main" id="{B29B5185-BCB1-42B3-8440-EA403FD787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31019" y="1248061"/>
            <a:ext cx="1352384" cy="1303683"/>
          </a:xfrm>
          <a:prstGeom prst="rect">
            <a:avLst/>
          </a:prstGeom>
        </p:spPr>
      </p:pic>
    </p:spTree>
    <p:custDataLst>
      <p:tags r:id="rId1"/>
    </p:custDataLst>
    <p:extLst>
      <p:ext uri="{BB962C8B-B14F-4D97-AF65-F5344CB8AC3E}">
        <p14:creationId xmlns:p14="http://schemas.microsoft.com/office/powerpoint/2010/main" val="2501991662"/>
      </p:ext>
    </p:extLst>
  </p:cSld>
  <p:clrMapOvr>
    <a:masterClrMapping/>
  </p:clrMapOvr>
  <mc:AlternateContent xmlns:mc="http://schemas.openxmlformats.org/markup-compatibility/2006" xmlns:p159="http://schemas.microsoft.com/office/powerpoint/2015/09/main">
    <mc:Choice Requires="p159">
      <p:transition advTm="20712" spd="slow">
        <p159:morph option="byObject"/>
      </p:transition>
    </mc:Choice>
    <mc:Fallback xmlns="">
      <p:transition advTm="2071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14"/>
                                        </p:tgtEl>
                                        <p:attrNameLst>
                                          <p:attrName>style.visibility</p:attrName>
                                        </p:attrNameLst>
                                      </p:cBhvr>
                                      <p:to>
                                        <p:strVal val="visible"/>
                                      </p:to>
                                    </p:set>
                                    <p:animEffect filter="fade" transition="in">
                                      <p:cBhvr>
                                        <p:cTn dur="500" id="12"/>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0"/>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707F5-5A0D-DCA7-8230-4F52901C5D5F}"/>
              </a:ext>
            </a:extLst>
          </p:cNvPr>
          <p:cNvSpPr txBox="1"/>
          <p:nvPr/>
        </p:nvSpPr>
        <p:spPr>
          <a:xfrm>
            <a:off x="5210978" y="309574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4049397569"/>
      </p:ext>
    </p:extLst>
  </p:cSld>
  <p:clrMapOvr>
    <a:masterClrMapping/>
  </p:clrMapOvr>
  <mc:AlternateContent xmlns:mc="http://schemas.openxmlformats.org/markup-compatibility/2006" xmlns:p14="http://schemas.microsoft.com/office/powerpoint/2010/main">
    <mc:Choice Requires="p14">
      <p:transition advTm="196000" p14:dur="2000" spd="slow"/>
    </mc:Choice>
    <mc:Fallback xmlns="">
      <p:transition advTm="19600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2" name="Rectangle: Rounded Corners 31">
            <a:extLst>
              <a:ext uri="{FF2B5EF4-FFF2-40B4-BE49-F238E27FC236}">
                <a16:creationId xmlns:a16="http://schemas.microsoft.com/office/drawing/2014/main" id="{0D3BC621-0BF2-46AA-9CF7-9E902A244DFB}"/>
              </a:ext>
            </a:extLst>
          </p:cNvPr>
          <p:cNvSpPr/>
          <p:nvPr/>
        </p:nvSpPr>
        <p:spPr>
          <a:xfrm>
            <a:off x="2159206" y="1291651"/>
            <a:ext cx="273050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4cc4921beb325fdbefe959052256f">
            <a:pPr algn="ctr"/>
            <a:r>
              <a:rPr dirty="0" lang="en-US" sz="2200"/>
              <a:t>Analyse des Suivis</a:t>
            </a:r>
          </a:p>
        </p:txBody>
      </p:sp>
      <p:sp>
        <p:nvSpPr>
          <p:cNvPr id="4" name="TextBox 3">
            <a:extLst>
              <a:ext uri="{FF2B5EF4-FFF2-40B4-BE49-F238E27FC236}">
                <a16:creationId xmlns:a16="http://schemas.microsoft.com/office/drawing/2014/main" id="{BA389345-577F-4476-B1A6-D5592BAC20AF}"/>
              </a:ext>
            </a:extLst>
          </p:cNvPr>
          <p:cNvSpPr txBox="1"/>
          <p:nvPr/>
        </p:nvSpPr>
        <p:spPr>
          <a:xfrm>
            <a:off x="5658056" y="1194990"/>
            <a:ext cx="5279922" cy="830997"/>
          </a:xfrm>
          <a:prstGeom prst="rect">
            <a:avLst/>
          </a:prstGeom>
          <a:noFill/>
        </p:spPr>
        <p:txBody>
          <a:bodyPr rtlCol="0" wrap="square">
            <a:spAutoFit/>
          </a:bodyPr>
          <a:lstStyle/>
          <a:p txid="599aace65f537213d429a572a413d496">
            <a:pPr algn="l">
              <a:buClr>
                <a:srgbClr val="008CCF"/>
              </a:buClr>
            </a:pPr>
            <a:r>
              <a:rPr dirty="0" lang="en-US" sz="2400"/>
              <a:t>Permet de visualiser les valeurs de données qui ont été marquées comme devant faire l'objet d'un suivi.</a:t>
            </a:r>
          </a:p>
        </p:txBody>
      </p:sp>
      <p:sp>
        <p:nvSpPr>
          <p:cNvPr id="34" name="TextBox 33">
            <a:extLst>
              <a:ext uri="{FF2B5EF4-FFF2-40B4-BE49-F238E27FC236}">
                <a16:creationId xmlns:a16="http://schemas.microsoft.com/office/drawing/2014/main" id="{8A65E4A3-EE3A-43C3-88D8-8CE41AB3E3DE}"/>
              </a:ext>
            </a:extLst>
          </p:cNvPr>
          <p:cNvSpPr txBox="1"/>
          <p:nvPr/>
        </p:nvSpPr>
        <p:spPr>
          <a:xfrm>
            <a:off x="1619725" y="2363444"/>
            <a:ext cx="4476275" cy="3026791"/>
          </a:xfrm>
          <a:prstGeom prst="rect">
            <a:avLst/>
          </a:prstGeom>
          <a:noFill/>
        </p:spPr>
        <p:txBody>
          <a:bodyPr rtlCol="0" wrap="square">
            <a:spAutoFit/>
          </a:bodyPr>
          <a:lstStyle/>
          <a:p txid="8bc969302d41906a6e79674fe2e7f9dd">
            <a:pPr algn="l" indent="-457200" marL="457200">
              <a:lnSpc>
                <a:spcPts val="3300"/>
              </a:lnSpc>
              <a:buClr>
                <a:srgbClr val="008CCF"/>
              </a:buClr>
              <a:buFont typeface="+mj-lt"/>
              <a:buAutoNum type="arabicPeriod"/>
            </a:pPr>
            <a:r>
              <a:rPr dirty="0" lang="en-US" sz="2400"/>
              <a:t>Ouvrez l'application Qualité des Données</a:t>
            </a:r>
          </a:p>
          <a:p txid="7ea4005843f10b45617ff5b2891ac2aa">
            <a:pPr algn="l" indent="-457200" marL="457200">
              <a:lnSpc>
                <a:spcPts val="3300"/>
              </a:lnSpc>
              <a:buClr>
                <a:srgbClr val="008CCF"/>
              </a:buClr>
              <a:buFont typeface="+mj-lt"/>
              <a:buAutoNum type="arabicPeriod"/>
            </a:pPr>
            <a:r>
              <a:rPr dirty="0" lang="en-US" sz="2400"/>
              <a:t>Sélectionnez l'outil d'analyse de suivi</a:t>
            </a:r>
          </a:p>
          <a:p txid="f701b9de0b3a7a47f356d099462f88fa">
            <a:pPr algn="l" indent="-457200" marL="457200">
              <a:lnSpc>
                <a:spcPts val="3300"/>
              </a:lnSpc>
              <a:buClr>
                <a:srgbClr val="008CCF"/>
              </a:buClr>
              <a:buFont typeface="+mj-lt"/>
              <a:buAutoNum type="arabicPeriod"/>
            </a:pPr>
            <a:r>
              <a:rPr dirty="0" lang="en-US" sz="2400"/>
              <a:t>Sélectionner :</a:t>
            </a:r>
          </a:p>
          <a:p txid="5ef4940635186ddcaf1402d07ab63dae">
            <a:pPr indent="-457200" lvl="1" marL="914400">
              <a:lnSpc>
                <a:spcPts val="3300"/>
              </a:lnSpc>
              <a:buClr>
                <a:srgbClr val="008CCF"/>
              </a:buClr>
              <a:buFont charset="0" panose="020B0604020202020204" pitchFamily="34" typeface="Arial"/>
              <a:buChar char="•"/>
            </a:pPr>
            <a:r>
              <a:rPr dirty="0" lang="en-US" sz="2400"/>
              <a:t>Ensemble de données</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a:t>
            </a:r>
            <a:r>
              <a:rPr dirty="0" lang="en-US" sz="2400"/>
              <a:t> d'organisation</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p:txBody>
      </p:sp>
      <p:cxnSp>
        <p:nvCxnSpPr>
          <p:cNvPr id="10" name="Straight Arrow Connector 9">
            <a:extLst>
              <a:ext uri="{FF2B5EF4-FFF2-40B4-BE49-F238E27FC236}">
                <a16:creationId xmlns:a16="http://schemas.microsoft.com/office/drawing/2014/main" id="{D6C98F2B-3D51-4360-8424-903D668624B3}"/>
              </a:ext>
            </a:extLst>
          </p:cNvPr>
          <p:cNvCxnSpPr>
            <a:stCxn id="32" idx="3"/>
            <a:endCxn id="4" idx="1"/>
          </p:cNvCxnSpPr>
          <p:nvPr/>
        </p:nvCxnSpPr>
        <p:spPr>
          <a:xfrm>
            <a:off x="4889706" y="1610488"/>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5695FC4-01DF-4D94-8F27-A33D163288B2}"/>
              </a:ext>
            </a:extLst>
          </p:cNvPr>
          <p:cNvSpPr/>
          <p:nvPr/>
        </p:nvSpPr>
        <p:spPr>
          <a:xfrm>
            <a:off x="6539972" y="250190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3" name="Freeform: Shape 42">
            <a:extLst>
              <a:ext uri="{FF2B5EF4-FFF2-40B4-BE49-F238E27FC236}">
                <a16:creationId xmlns:a16="http://schemas.microsoft.com/office/drawing/2014/main" id="{C3509EEC-A6FB-4B2E-9854-FA0DFB876BC0}"/>
              </a:ext>
            </a:extLst>
          </p:cNvPr>
          <p:cNvSpPr/>
          <p:nvPr/>
        </p:nvSpPr>
        <p:spPr>
          <a:xfrm>
            <a:off x="6562767" y="2470265"/>
            <a:ext cx="618710" cy="511569"/>
          </a:xfrm>
          <a:custGeom>
            <a:avLst/>
            <a:gdLst>
              <a:gd fmla="*/ 447144 w 1547202" name="connsiteX0"/>
              <a:gd fmla="*/ 1279077 h 1279275" name="connsiteY0"/>
              <a:gd fmla="*/ 444360 w 1547202" name="connsiteX1"/>
              <a:gd fmla="*/ 1279077 h 1279275" name="connsiteY1"/>
              <a:gd fmla="*/ 341652 w 1547202" name="connsiteX2"/>
              <a:gd fmla="*/ 1231747 h 1279275" name="connsiteY2"/>
              <a:gd fmla="*/ 34598 w 1547202" name="connsiteX3"/>
              <a:gd fmla="*/ 886234 h 1279275" name="connsiteY3"/>
              <a:gd fmla="*/ 48108 w 1547202" name="connsiteX4"/>
              <a:gd fmla="*/ 687224 h 1279275" name="connsiteY4"/>
              <a:gd fmla="*/ 245429 w 1547202" name="connsiteX5"/>
              <a:gd fmla="*/ 698838 h 1279275" name="connsiteY5"/>
              <a:gd fmla="*/ 451213 w 1547202" name="connsiteX6"/>
              <a:gd fmla="*/ 930322 h 1279275" name="connsiteY6"/>
              <a:gd fmla="*/ 1305188 w 1547202" name="connsiteX7"/>
              <a:gd fmla="*/ 42172 h 1279275" name="connsiteY7"/>
              <a:gd fmla="*/ 1504645 w 1547202" name="connsiteX8"/>
              <a:gd fmla="*/ 40064 h 1279275" name="connsiteY8"/>
              <a:gd fmla="*/ 1508524 w 1547202" name="connsiteX9"/>
              <a:gd fmla="*/ 237676 h 1279275" name="connsiteY9"/>
              <a:gd fmla="*/ 548812 w 1547202" name="connsiteX10"/>
              <a:gd fmla="*/ 1235755 h 1279275" name="connsiteY10"/>
              <a:gd fmla="*/ 447144 w 1547202" name="connsiteX11"/>
              <a:gd fmla="*/ 1279077 h 127927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9275" w="1547202">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cap="flat" w="3055">
            <a:noFill/>
            <a:prstDash val="solid"/>
            <a:miter/>
          </a:ln>
        </p:spPr>
        <p:txBody>
          <a:bodyPr anchor="ctr" rtlCol="0"/>
          <a:lstStyle/>
          <a:p>
            <a:endParaRPr dirty="0" lang="en-US"/>
          </a:p>
        </p:txBody>
      </p:sp>
      <p:sp>
        <p:nvSpPr>
          <p:cNvPr id="45" name="Rectangle: Rounded Corners 44">
            <a:extLst>
              <a:ext uri="{FF2B5EF4-FFF2-40B4-BE49-F238E27FC236}">
                <a16:creationId xmlns:a16="http://schemas.microsoft.com/office/drawing/2014/main" id="{CADB2D9E-A046-404C-AF7B-8327549626C4}"/>
              </a:ext>
            </a:extLst>
          </p:cNvPr>
          <p:cNvSpPr/>
          <p:nvPr/>
        </p:nvSpPr>
        <p:spPr>
          <a:xfrm>
            <a:off x="6539972" y="315822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6" name="Rectangle: Rounded Corners 45">
            <a:extLst>
              <a:ext uri="{FF2B5EF4-FFF2-40B4-BE49-F238E27FC236}">
                <a16:creationId xmlns:a16="http://schemas.microsoft.com/office/drawing/2014/main" id="{DAAE3486-0E60-4777-9AFC-AFECDC575699}"/>
              </a:ext>
            </a:extLst>
          </p:cNvPr>
          <p:cNvSpPr/>
          <p:nvPr/>
        </p:nvSpPr>
        <p:spPr>
          <a:xfrm>
            <a:off x="6539972" y="3814540"/>
            <a:ext cx="519906" cy="519906"/>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7" name="Freeform: Shape 46">
            <a:extLst>
              <a:ext uri="{FF2B5EF4-FFF2-40B4-BE49-F238E27FC236}">
                <a16:creationId xmlns:a16="http://schemas.microsoft.com/office/drawing/2014/main" id="{EAB70417-AAB4-488F-AF64-0610149D7140}"/>
              </a:ext>
            </a:extLst>
          </p:cNvPr>
          <p:cNvSpPr/>
          <p:nvPr/>
        </p:nvSpPr>
        <p:spPr>
          <a:xfrm>
            <a:off x="6562767" y="3144631"/>
            <a:ext cx="618710" cy="511569"/>
          </a:xfrm>
          <a:custGeom>
            <a:avLst/>
            <a:gdLst>
              <a:gd fmla="*/ 447144 w 1547202" name="connsiteX0"/>
              <a:gd fmla="*/ 1279077 h 1279275" name="connsiteY0"/>
              <a:gd fmla="*/ 444360 w 1547202" name="connsiteX1"/>
              <a:gd fmla="*/ 1279077 h 1279275" name="connsiteY1"/>
              <a:gd fmla="*/ 341652 w 1547202" name="connsiteX2"/>
              <a:gd fmla="*/ 1231747 h 1279275" name="connsiteY2"/>
              <a:gd fmla="*/ 34598 w 1547202" name="connsiteX3"/>
              <a:gd fmla="*/ 886234 h 1279275" name="connsiteY3"/>
              <a:gd fmla="*/ 48108 w 1547202" name="connsiteX4"/>
              <a:gd fmla="*/ 687224 h 1279275" name="connsiteY4"/>
              <a:gd fmla="*/ 245429 w 1547202" name="connsiteX5"/>
              <a:gd fmla="*/ 698838 h 1279275" name="connsiteY5"/>
              <a:gd fmla="*/ 451213 w 1547202" name="connsiteX6"/>
              <a:gd fmla="*/ 930322 h 1279275" name="connsiteY6"/>
              <a:gd fmla="*/ 1305188 w 1547202" name="connsiteX7"/>
              <a:gd fmla="*/ 42172 h 1279275" name="connsiteY7"/>
              <a:gd fmla="*/ 1504645 w 1547202" name="connsiteX8"/>
              <a:gd fmla="*/ 40064 h 1279275" name="connsiteY8"/>
              <a:gd fmla="*/ 1508524 w 1547202" name="connsiteX9"/>
              <a:gd fmla="*/ 237676 h 1279275" name="connsiteY9"/>
              <a:gd fmla="*/ 548812 w 1547202" name="connsiteX10"/>
              <a:gd fmla="*/ 1235755 h 1279275" name="connsiteY10"/>
              <a:gd fmla="*/ 447144 w 1547202" name="connsiteX11"/>
              <a:gd fmla="*/ 1279077 h 127927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9275" w="1547202">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cap="flat" w="3055">
            <a:noFill/>
            <a:prstDash val="solid"/>
            <a:miter/>
          </a:ln>
        </p:spPr>
        <p:txBody>
          <a:bodyPr anchor="ctr" rtlCol="0"/>
          <a:lstStyle/>
          <a:p>
            <a:endParaRPr dirty="0" lang="en-US"/>
          </a:p>
        </p:txBody>
      </p:sp>
      <p:sp>
        <p:nvSpPr>
          <p:cNvPr id="48" name="Freeform: Shape 47">
            <a:extLst>
              <a:ext uri="{FF2B5EF4-FFF2-40B4-BE49-F238E27FC236}">
                <a16:creationId xmlns:a16="http://schemas.microsoft.com/office/drawing/2014/main" id="{84D833E6-6223-48FE-91E2-56809A0814D0}"/>
              </a:ext>
            </a:extLst>
          </p:cNvPr>
          <p:cNvSpPr/>
          <p:nvPr/>
        </p:nvSpPr>
        <p:spPr>
          <a:xfrm>
            <a:off x="6562767" y="3805578"/>
            <a:ext cx="618710" cy="511569"/>
          </a:xfrm>
          <a:custGeom>
            <a:avLst/>
            <a:gdLst>
              <a:gd fmla="*/ 447144 w 1547202" name="connsiteX0"/>
              <a:gd fmla="*/ 1279077 h 1279275" name="connsiteY0"/>
              <a:gd fmla="*/ 444360 w 1547202" name="connsiteX1"/>
              <a:gd fmla="*/ 1279077 h 1279275" name="connsiteY1"/>
              <a:gd fmla="*/ 341652 w 1547202" name="connsiteX2"/>
              <a:gd fmla="*/ 1231747 h 1279275" name="connsiteY2"/>
              <a:gd fmla="*/ 34598 w 1547202" name="connsiteX3"/>
              <a:gd fmla="*/ 886234 h 1279275" name="connsiteY3"/>
              <a:gd fmla="*/ 48108 w 1547202" name="connsiteX4"/>
              <a:gd fmla="*/ 687224 h 1279275" name="connsiteY4"/>
              <a:gd fmla="*/ 245429 w 1547202" name="connsiteX5"/>
              <a:gd fmla="*/ 698838 h 1279275" name="connsiteY5"/>
              <a:gd fmla="*/ 451213 w 1547202" name="connsiteX6"/>
              <a:gd fmla="*/ 930322 h 1279275" name="connsiteY6"/>
              <a:gd fmla="*/ 1305188 w 1547202" name="connsiteX7"/>
              <a:gd fmla="*/ 42172 h 1279275" name="connsiteY7"/>
              <a:gd fmla="*/ 1504645 w 1547202" name="connsiteX8"/>
              <a:gd fmla="*/ 40064 h 1279275" name="connsiteY8"/>
              <a:gd fmla="*/ 1508524 w 1547202" name="connsiteX9"/>
              <a:gd fmla="*/ 237676 h 1279275" name="connsiteY9"/>
              <a:gd fmla="*/ 548812 w 1547202" name="connsiteX10"/>
              <a:gd fmla="*/ 1235755 h 1279275" name="connsiteY10"/>
              <a:gd fmla="*/ 447144 w 1547202" name="connsiteX11"/>
              <a:gd fmla="*/ 1279077 h 127927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9275" w="1547202">
                <a:moveTo>
                  <a:pt x="447144" y="1279077"/>
                </a:moveTo>
                <a:lnTo>
                  <a:pt x="444360" y="1279077"/>
                </a:lnTo>
                <a:cubicBezTo>
                  <a:pt x="405020" y="1278313"/>
                  <a:pt x="367789" y="1261155"/>
                  <a:pt x="341652" y="1231747"/>
                </a:cubicBezTo>
                <a:lnTo>
                  <a:pt x="34598" y="886234"/>
                </a:lnTo>
                <a:cubicBezTo>
                  <a:pt x="-16625" y="827550"/>
                  <a:pt x="-10576" y="738450"/>
                  <a:pt x="48108" y="687224"/>
                </a:cubicBezTo>
                <a:cubicBezTo>
                  <a:pt x="106050" y="636654"/>
                  <a:pt x="193821" y="641818"/>
                  <a:pt x="245429" y="698838"/>
                </a:cubicBezTo>
                <a:lnTo>
                  <a:pt x="451213" y="930322"/>
                </a:lnTo>
                <a:lnTo>
                  <a:pt x="1305188" y="42172"/>
                </a:lnTo>
                <a:cubicBezTo>
                  <a:pt x="1359684" y="-13487"/>
                  <a:pt x="1448983" y="-14432"/>
                  <a:pt x="1504645" y="40064"/>
                </a:cubicBezTo>
                <a:cubicBezTo>
                  <a:pt x="1559590" y="93863"/>
                  <a:pt x="1561319" y="181763"/>
                  <a:pt x="1508524" y="237676"/>
                </a:cubicBezTo>
                <a:lnTo>
                  <a:pt x="548812" y="1235755"/>
                </a:lnTo>
                <a:cubicBezTo>
                  <a:pt x="522225" y="1263422"/>
                  <a:pt x="485514" y="1279065"/>
                  <a:pt x="447144" y="1279077"/>
                </a:cubicBezTo>
                <a:close/>
              </a:path>
            </a:pathLst>
          </a:custGeom>
          <a:solidFill>
            <a:schemeClr val="accent2"/>
          </a:solidFill>
          <a:ln cap="flat" w="3055">
            <a:noFill/>
            <a:prstDash val="solid"/>
            <a:miter/>
          </a:ln>
        </p:spPr>
        <p:txBody>
          <a:bodyPr anchor="ctr" rtlCol="0"/>
          <a:lstStyle/>
          <a:p>
            <a:endParaRPr dirty="0" lang="en-US"/>
          </a:p>
        </p:txBody>
      </p:sp>
      <p:sp>
        <p:nvSpPr>
          <p:cNvPr id="49" name="TextBox 48">
            <a:extLst>
              <a:ext uri="{FF2B5EF4-FFF2-40B4-BE49-F238E27FC236}">
                <a16:creationId xmlns:a16="http://schemas.microsoft.com/office/drawing/2014/main" id="{465CD1E8-4A89-46D1-94D9-7126419AA871}"/>
              </a:ext>
            </a:extLst>
          </p:cNvPr>
          <p:cNvSpPr txBox="1"/>
          <p:nvPr/>
        </p:nvSpPr>
        <p:spPr>
          <a:xfrm>
            <a:off x="7230466" y="2345204"/>
            <a:ext cx="3797300" cy="2180405"/>
          </a:xfrm>
          <a:prstGeom prst="rect">
            <a:avLst/>
          </a:prstGeom>
          <a:noFill/>
        </p:spPr>
        <p:txBody>
          <a:bodyPr rtlCol="0" wrap="square">
            <a:spAutoFit/>
          </a:bodyPr>
          <a:lstStyle/>
          <a:p txid="c7dfa1a7759b24bfad9c85ebda6d32ed">
            <a:pPr algn="l" indent="-342900" marL="342900">
              <a:lnSpc>
                <a:spcPts val="3300"/>
              </a:lnSpc>
              <a:buClr>
                <a:srgbClr val="008CCF"/>
              </a:buClr>
              <a:buFont charset="-79" pitchFamily="2" typeface="Rubik"/>
              <a:buChar char="•"/>
            </a:pPr>
            <a:r>
              <a:rPr dirty="0" lang="en-US" sz="2400"/>
              <a:t>Non marqué du :</a:t>
            </a:r>
          </a:p>
          <a:p txid="8d17a379d744ae047f86cc83d489119b">
            <a:pPr indent="-342900" lvl="1" marL="800100">
              <a:lnSpc>
                <a:spcPts val="3300"/>
              </a:lnSpc>
              <a:buClr>
                <a:srgbClr val="008CCF"/>
              </a:buClr>
              <a:buFont charset="-79" pitchFamily="2" typeface="Rubik"/>
              <a:buChar char="•"/>
            </a:pPr>
            <a:r>
              <a:rPr dirty="0" lang="en-US" sz="2400"/>
              <a:t>L'application Saisie de données</a:t>
            </a:r>
          </a:p>
          <a:p txid="575f7276f8e24f8a49317598df091ae3">
            <a:pPr indent="-342900" lvl="1" marL="800100">
              <a:lnSpc>
                <a:spcPts val="3300"/>
              </a:lnSpc>
              <a:buClr>
                <a:srgbClr val="008CCF"/>
              </a:buClr>
              <a:buFont charset="-79" pitchFamily="2" typeface="Rubik"/>
              <a:buChar char="•"/>
            </a:pPr>
            <a:r>
              <a:rPr dirty="0" lang="en-US" sz="2400"/>
              <a:t>La liste générée dans l'outil d'analyse de suivi</a:t>
            </a:r>
          </a:p>
        </p:txBody>
      </p:sp>
    </p:spTree>
    <p:custDataLst>
      <p:tags r:id="rId1"/>
    </p:custDataLst>
    <p:extLst>
      <p:ext uri="{BB962C8B-B14F-4D97-AF65-F5344CB8AC3E}">
        <p14:creationId xmlns:p14="http://schemas.microsoft.com/office/powerpoint/2010/main" val="81434064"/>
      </p:ext>
    </p:extLst>
  </p:cSld>
  <p:clrMapOvr>
    <a:masterClrMapping/>
  </p:clrMapOvr>
  <p:transition advTm="39840"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2"/>
                                        </p:tgtEl>
                                        <p:attrNameLst>
                                          <p:attrName>style.visibility</p:attrName>
                                        </p:attrNameLst>
                                      </p:cBhvr>
                                      <p:to>
                                        <p:strVal val="visible"/>
                                      </p:to>
                                    </p:set>
                                    <p:animEffect filter="fade" transition="in">
                                      <p:cBhvr>
                                        <p:cTn dur="500" id="7"/>
                                        <p:tgtEl>
                                          <p:spTgt spid="3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0"/>
                                        </p:tgtEl>
                                        <p:attrNameLst>
                                          <p:attrName>style.visibility</p:attrName>
                                        </p:attrNameLst>
                                      </p:cBhvr>
                                      <p:to>
                                        <p:strVal val="visible"/>
                                      </p:to>
                                    </p:set>
                                    <p:animEffect filter="wipe(left)" transition="in">
                                      <p:cBhvr>
                                        <p:cTn dur="500" id="12"/>
                                        <p:tgtEl>
                                          <p:spTgt spid="10"/>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4">
                                            <p:txEl>
                                              <p:pRg end="0" st="0"/>
                                            </p:txEl>
                                          </p:spTgt>
                                        </p:tgtEl>
                                        <p:attrNameLst>
                                          <p:attrName>style.visibility</p:attrName>
                                        </p:attrNameLst>
                                      </p:cBhvr>
                                      <p:to>
                                        <p:strVal val="visible"/>
                                      </p:to>
                                    </p:set>
                                    <p:animEffect filter="fade" transition="in">
                                      <p:cBhvr>
                                        <p:cTn dur="500" id="21"/>
                                        <p:tgtEl>
                                          <p:spTgt spid="34">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34">
                                            <p:txEl>
                                              <p:pRg end="1" st="1"/>
                                            </p:txEl>
                                          </p:spTgt>
                                        </p:tgtEl>
                                        <p:attrNameLst>
                                          <p:attrName>style.visibility</p:attrName>
                                        </p:attrNameLst>
                                      </p:cBhvr>
                                      <p:to>
                                        <p:strVal val="visible"/>
                                      </p:to>
                                    </p:set>
                                    <p:animEffect filter="fade" transition="in">
                                      <p:cBhvr>
                                        <p:cTn dur="500" id="26"/>
                                        <p:tgtEl>
                                          <p:spTgt spid="34">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34">
                                            <p:txEl>
                                              <p:pRg end="2" st="2"/>
                                            </p:txEl>
                                          </p:spTgt>
                                        </p:tgtEl>
                                        <p:attrNameLst>
                                          <p:attrName>style.visibility</p:attrName>
                                        </p:attrNameLst>
                                      </p:cBhvr>
                                      <p:to>
                                        <p:strVal val="visible"/>
                                      </p:to>
                                    </p:set>
                                    <p:animEffect filter="fade" transition="in">
                                      <p:cBhvr>
                                        <p:cTn dur="500" id="31"/>
                                        <p:tgtEl>
                                          <p:spTgt spid="34">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4">
                                            <p:txEl>
                                              <p:pRg end="3" st="3"/>
                                            </p:txEl>
                                          </p:spTgt>
                                        </p:tgtEl>
                                        <p:attrNameLst>
                                          <p:attrName>style.visibility</p:attrName>
                                        </p:attrNameLst>
                                      </p:cBhvr>
                                      <p:to>
                                        <p:strVal val="visible"/>
                                      </p:to>
                                    </p:set>
                                    <p:animEffect filter="fade" transition="in">
                                      <p:cBhvr>
                                        <p:cTn dur="500" id="36"/>
                                        <p:tgtEl>
                                          <p:spTgt spid="34">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34">
                                            <p:txEl>
                                              <p:pRg end="4" st="4"/>
                                            </p:txEl>
                                          </p:spTgt>
                                        </p:tgtEl>
                                        <p:attrNameLst>
                                          <p:attrName>style.visibility</p:attrName>
                                        </p:attrNameLst>
                                      </p:cBhvr>
                                      <p:to>
                                        <p:strVal val="visible"/>
                                      </p:to>
                                    </p:set>
                                    <p:animEffect filter="fade" transition="in">
                                      <p:cBhvr>
                                        <p:cTn dur="500" id="41"/>
                                        <p:tgtEl>
                                          <p:spTgt spid="34">
                                            <p:txEl>
                                              <p:pRg end="4" st="4"/>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34">
                                            <p:txEl>
                                              <p:pRg end="5" st="5"/>
                                            </p:txEl>
                                          </p:spTgt>
                                        </p:tgtEl>
                                        <p:attrNameLst>
                                          <p:attrName>style.visibility</p:attrName>
                                        </p:attrNameLst>
                                      </p:cBhvr>
                                      <p:to>
                                        <p:strVal val="visible"/>
                                      </p:to>
                                    </p:set>
                                    <p:animEffect filter="fade" transition="in">
                                      <p:cBhvr>
                                        <p:cTn dur="500" id="46"/>
                                        <p:tgtEl>
                                          <p:spTgt spid="34">
                                            <p:txEl>
                                              <p:pRg end="5" st="5"/>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53" presetSubtype="16">
                                  <p:stCondLst>
                                    <p:cond delay="0"/>
                                  </p:stCondLst>
                                  <p:childTnLst>
                                    <p:set>
                                      <p:cBhvr>
                                        <p:cTn dur="1" fill="hold" id="50">
                                          <p:stCondLst>
                                            <p:cond delay="0"/>
                                          </p:stCondLst>
                                        </p:cTn>
                                        <p:tgtEl>
                                          <p:spTgt spid="46"/>
                                        </p:tgtEl>
                                        <p:attrNameLst>
                                          <p:attrName>style.visibility</p:attrName>
                                        </p:attrNameLst>
                                      </p:cBhvr>
                                      <p:to>
                                        <p:strVal val="visible"/>
                                      </p:to>
                                    </p:set>
                                    <p:anim calcmode="lin" valueType="num">
                                      <p:cBhvr>
                                        <p:cTn dur="500" fill="hold" id="51"/>
                                        <p:tgtEl>
                                          <p:spTgt spid="46"/>
                                        </p:tgtEl>
                                        <p:attrNameLst>
                                          <p:attrName>ppt_w</p:attrName>
                                        </p:attrNameLst>
                                      </p:cBhvr>
                                      <p:tavLst>
                                        <p:tav tm="0">
                                          <p:val>
                                            <p:fltVal val="0"/>
                                          </p:val>
                                        </p:tav>
                                        <p:tav tm="100000">
                                          <p:val>
                                            <p:strVal val="#ppt_w"/>
                                          </p:val>
                                        </p:tav>
                                      </p:tavLst>
                                    </p:anim>
                                    <p:anim calcmode="lin" valueType="num">
                                      <p:cBhvr>
                                        <p:cTn dur="500" fill="hold" id="52"/>
                                        <p:tgtEl>
                                          <p:spTgt spid="46"/>
                                        </p:tgtEl>
                                        <p:attrNameLst>
                                          <p:attrName>ppt_h</p:attrName>
                                        </p:attrNameLst>
                                      </p:cBhvr>
                                      <p:tavLst>
                                        <p:tav tm="0">
                                          <p:val>
                                            <p:fltVal val="0"/>
                                          </p:val>
                                        </p:tav>
                                        <p:tav tm="100000">
                                          <p:val>
                                            <p:strVal val="#ppt_h"/>
                                          </p:val>
                                        </p:tav>
                                      </p:tavLst>
                                    </p:anim>
                                    <p:animEffect filter="fade" transition="in">
                                      <p:cBhvr>
                                        <p:cTn dur="500" id="53"/>
                                        <p:tgtEl>
                                          <p:spTgt spid="46"/>
                                        </p:tgtEl>
                                      </p:cBhvr>
                                    </p:animEffect>
                                  </p:childTnLst>
                                </p:cTn>
                              </p:par>
                              <p:par>
                                <p:cTn fill="hold" grpId="0" id="54" nodeType="withEffect" presetClass="entr" presetID="53" presetSubtype="16">
                                  <p:stCondLst>
                                    <p:cond delay="0"/>
                                  </p:stCondLst>
                                  <p:childTnLst>
                                    <p:set>
                                      <p:cBhvr>
                                        <p:cTn dur="1" fill="hold" id="55">
                                          <p:stCondLst>
                                            <p:cond delay="0"/>
                                          </p:stCondLst>
                                        </p:cTn>
                                        <p:tgtEl>
                                          <p:spTgt spid="45"/>
                                        </p:tgtEl>
                                        <p:attrNameLst>
                                          <p:attrName>style.visibility</p:attrName>
                                        </p:attrNameLst>
                                      </p:cBhvr>
                                      <p:to>
                                        <p:strVal val="visible"/>
                                      </p:to>
                                    </p:set>
                                    <p:anim calcmode="lin" valueType="num">
                                      <p:cBhvr>
                                        <p:cTn dur="500" fill="hold" id="56"/>
                                        <p:tgtEl>
                                          <p:spTgt spid="45"/>
                                        </p:tgtEl>
                                        <p:attrNameLst>
                                          <p:attrName>ppt_w</p:attrName>
                                        </p:attrNameLst>
                                      </p:cBhvr>
                                      <p:tavLst>
                                        <p:tav tm="0">
                                          <p:val>
                                            <p:fltVal val="0"/>
                                          </p:val>
                                        </p:tav>
                                        <p:tav tm="100000">
                                          <p:val>
                                            <p:strVal val="#ppt_w"/>
                                          </p:val>
                                        </p:tav>
                                      </p:tavLst>
                                    </p:anim>
                                    <p:anim calcmode="lin" valueType="num">
                                      <p:cBhvr>
                                        <p:cTn dur="500" fill="hold" id="57"/>
                                        <p:tgtEl>
                                          <p:spTgt spid="45"/>
                                        </p:tgtEl>
                                        <p:attrNameLst>
                                          <p:attrName>ppt_h</p:attrName>
                                        </p:attrNameLst>
                                      </p:cBhvr>
                                      <p:tavLst>
                                        <p:tav tm="0">
                                          <p:val>
                                            <p:fltVal val="0"/>
                                          </p:val>
                                        </p:tav>
                                        <p:tav tm="100000">
                                          <p:val>
                                            <p:strVal val="#ppt_h"/>
                                          </p:val>
                                        </p:tav>
                                      </p:tavLst>
                                    </p:anim>
                                    <p:animEffect filter="fade" transition="in">
                                      <p:cBhvr>
                                        <p:cTn dur="500" id="58"/>
                                        <p:tgtEl>
                                          <p:spTgt spid="45"/>
                                        </p:tgtEl>
                                      </p:cBhvr>
                                    </p:animEffect>
                                  </p:childTnLst>
                                </p:cTn>
                              </p:par>
                              <p:par>
                                <p:cTn fill="hold" grpId="0" id="59" nodeType="withEffect" presetClass="entr" presetID="53" presetSubtype="16">
                                  <p:stCondLst>
                                    <p:cond delay="0"/>
                                  </p:stCondLst>
                                  <p:childTnLst>
                                    <p:set>
                                      <p:cBhvr>
                                        <p:cTn dur="1" fill="hold" id="60">
                                          <p:stCondLst>
                                            <p:cond delay="0"/>
                                          </p:stCondLst>
                                        </p:cTn>
                                        <p:tgtEl>
                                          <p:spTgt spid="11"/>
                                        </p:tgtEl>
                                        <p:attrNameLst>
                                          <p:attrName>style.visibility</p:attrName>
                                        </p:attrNameLst>
                                      </p:cBhvr>
                                      <p:to>
                                        <p:strVal val="visible"/>
                                      </p:to>
                                    </p:set>
                                    <p:anim calcmode="lin" valueType="num">
                                      <p:cBhvr>
                                        <p:cTn dur="500" fill="hold" id="61"/>
                                        <p:tgtEl>
                                          <p:spTgt spid="11"/>
                                        </p:tgtEl>
                                        <p:attrNameLst>
                                          <p:attrName>ppt_w</p:attrName>
                                        </p:attrNameLst>
                                      </p:cBhvr>
                                      <p:tavLst>
                                        <p:tav tm="0">
                                          <p:val>
                                            <p:fltVal val="0"/>
                                          </p:val>
                                        </p:tav>
                                        <p:tav tm="100000">
                                          <p:val>
                                            <p:strVal val="#ppt_w"/>
                                          </p:val>
                                        </p:tav>
                                      </p:tavLst>
                                    </p:anim>
                                    <p:anim calcmode="lin" valueType="num">
                                      <p:cBhvr>
                                        <p:cTn dur="500" fill="hold" id="62"/>
                                        <p:tgtEl>
                                          <p:spTgt spid="11"/>
                                        </p:tgtEl>
                                        <p:attrNameLst>
                                          <p:attrName>ppt_h</p:attrName>
                                        </p:attrNameLst>
                                      </p:cBhvr>
                                      <p:tavLst>
                                        <p:tav tm="0">
                                          <p:val>
                                            <p:fltVal val="0"/>
                                          </p:val>
                                        </p:tav>
                                        <p:tav tm="100000">
                                          <p:val>
                                            <p:strVal val="#ppt_h"/>
                                          </p:val>
                                        </p:tav>
                                      </p:tavLst>
                                    </p:anim>
                                    <p:animEffect filter="fade" transition="in">
                                      <p:cBhvr>
                                        <p:cTn dur="500" id="63"/>
                                        <p:tgtEl>
                                          <p:spTgt spid="11"/>
                                        </p:tgtEl>
                                      </p:cBhvr>
                                    </p:animEffect>
                                  </p:childTnLst>
                                </p:cTn>
                              </p:par>
                            </p:childTnLst>
                          </p:cTn>
                        </p:par>
                        <p:par>
                          <p:cTn fill="hold" id="64">
                            <p:stCondLst>
                              <p:cond delay="500"/>
                            </p:stCondLst>
                            <p:childTnLst>
                              <p:par>
                                <p:cTn fill="hold" grpId="0" id="65" nodeType="afterEffect" presetClass="entr" presetID="22" presetSubtype="4">
                                  <p:stCondLst>
                                    <p:cond delay="0"/>
                                  </p:stCondLst>
                                  <p:childTnLst>
                                    <p:set>
                                      <p:cBhvr>
                                        <p:cTn dur="1" fill="hold" id="66">
                                          <p:stCondLst>
                                            <p:cond delay="0"/>
                                          </p:stCondLst>
                                        </p:cTn>
                                        <p:tgtEl>
                                          <p:spTgt spid="43"/>
                                        </p:tgtEl>
                                        <p:attrNameLst>
                                          <p:attrName>style.visibility</p:attrName>
                                        </p:attrNameLst>
                                      </p:cBhvr>
                                      <p:to>
                                        <p:strVal val="visible"/>
                                      </p:to>
                                    </p:set>
                                    <p:animEffect filter="wipe(down)" transition="in">
                                      <p:cBhvr>
                                        <p:cTn dur="500" id="67"/>
                                        <p:tgtEl>
                                          <p:spTgt spid="43"/>
                                        </p:tgtEl>
                                      </p:cBhvr>
                                    </p:animEffect>
                                  </p:childTnLst>
                                </p:cTn>
                              </p:par>
                              <p:par>
                                <p:cTn fill="hold" grpId="0" id="68" nodeType="withEffect" presetClass="entr" presetID="22" presetSubtype="4">
                                  <p:stCondLst>
                                    <p:cond delay="0"/>
                                  </p:stCondLst>
                                  <p:childTnLst>
                                    <p:set>
                                      <p:cBhvr>
                                        <p:cTn dur="1" fill="hold" id="69">
                                          <p:stCondLst>
                                            <p:cond delay="0"/>
                                          </p:stCondLst>
                                        </p:cTn>
                                        <p:tgtEl>
                                          <p:spTgt spid="47"/>
                                        </p:tgtEl>
                                        <p:attrNameLst>
                                          <p:attrName>style.visibility</p:attrName>
                                        </p:attrNameLst>
                                      </p:cBhvr>
                                      <p:to>
                                        <p:strVal val="visible"/>
                                      </p:to>
                                    </p:set>
                                    <p:animEffect filter="wipe(down)" transition="in">
                                      <p:cBhvr>
                                        <p:cTn dur="500" id="70"/>
                                        <p:tgtEl>
                                          <p:spTgt spid="47"/>
                                        </p:tgtEl>
                                      </p:cBhvr>
                                    </p:animEffect>
                                  </p:childTnLst>
                                </p:cTn>
                              </p:par>
                              <p:par>
                                <p:cTn fill="hold" grpId="0" id="71" nodeType="withEffect" presetClass="entr" presetID="22" presetSubtype="4">
                                  <p:stCondLst>
                                    <p:cond delay="0"/>
                                  </p:stCondLst>
                                  <p:childTnLst>
                                    <p:set>
                                      <p:cBhvr>
                                        <p:cTn dur="1" fill="hold" id="72">
                                          <p:stCondLst>
                                            <p:cond delay="0"/>
                                          </p:stCondLst>
                                        </p:cTn>
                                        <p:tgtEl>
                                          <p:spTgt spid="48"/>
                                        </p:tgtEl>
                                        <p:attrNameLst>
                                          <p:attrName>style.visibility</p:attrName>
                                        </p:attrNameLst>
                                      </p:cBhvr>
                                      <p:to>
                                        <p:strVal val="visible"/>
                                      </p:to>
                                    </p:set>
                                    <p:animEffect filter="wipe(down)" transition="in">
                                      <p:cBhvr>
                                        <p:cTn dur="500" id="73"/>
                                        <p:tgtEl>
                                          <p:spTgt spid="48"/>
                                        </p:tgtEl>
                                      </p:cBhvr>
                                    </p:animEffect>
                                  </p:childTnLst>
                                </p:cTn>
                              </p:par>
                            </p:childTnLst>
                          </p:cTn>
                        </p:par>
                      </p:childTnLst>
                    </p:cTn>
                  </p:par>
                  <p:par>
                    <p:cTn fill="hold" id="74">
                      <p:stCondLst>
                        <p:cond delay="indefinite"/>
                      </p:stCondLst>
                      <p:childTnLst>
                        <p:par>
                          <p:cTn fill="hold" id="75">
                            <p:stCondLst>
                              <p:cond delay="0"/>
                            </p:stCondLst>
                            <p:childTnLst>
                              <p:par>
                                <p:cTn fill="hold" grpId="1" id="76" nodeType="clickEffect" presetClass="exit" presetID="10" presetSubtype="0">
                                  <p:stCondLst>
                                    <p:cond delay="0"/>
                                  </p:stCondLst>
                                  <p:childTnLst>
                                    <p:animEffect filter="fade" transition="out">
                                      <p:cBhvr>
                                        <p:cTn dur="500" id="77"/>
                                        <p:tgtEl>
                                          <p:spTgt spid="43"/>
                                        </p:tgtEl>
                                      </p:cBhvr>
                                    </p:animEffect>
                                    <p:set>
                                      <p:cBhvr>
                                        <p:cTn dur="1" fill="hold" id="78">
                                          <p:stCondLst>
                                            <p:cond delay="499"/>
                                          </p:stCondLst>
                                        </p:cTn>
                                        <p:tgtEl>
                                          <p:spTgt spid="43"/>
                                        </p:tgtEl>
                                        <p:attrNameLst>
                                          <p:attrName>style.visibility</p:attrName>
                                        </p:attrNameLst>
                                      </p:cBhvr>
                                      <p:to>
                                        <p:strVal val="hidden"/>
                                      </p:to>
                                    </p:set>
                                  </p:childTnLst>
                                </p:cTn>
                              </p:par>
                              <p:par>
                                <p:cTn fill="hold" grpId="1" id="79" nodeType="withEffect" presetClass="exit" presetID="10" presetSubtype="0">
                                  <p:stCondLst>
                                    <p:cond delay="0"/>
                                  </p:stCondLst>
                                  <p:childTnLst>
                                    <p:animEffect filter="fade" transition="out">
                                      <p:cBhvr>
                                        <p:cTn dur="500" id="80"/>
                                        <p:tgtEl>
                                          <p:spTgt spid="47"/>
                                        </p:tgtEl>
                                      </p:cBhvr>
                                    </p:animEffect>
                                    <p:set>
                                      <p:cBhvr>
                                        <p:cTn dur="1" fill="hold" id="81">
                                          <p:stCondLst>
                                            <p:cond delay="499"/>
                                          </p:stCondLst>
                                        </p:cTn>
                                        <p:tgtEl>
                                          <p:spTgt spid="47"/>
                                        </p:tgtEl>
                                        <p:attrNameLst>
                                          <p:attrName>style.visibility</p:attrName>
                                        </p:attrNameLst>
                                      </p:cBhvr>
                                      <p:to>
                                        <p:strVal val="hidden"/>
                                      </p:to>
                                    </p:set>
                                  </p:childTnLst>
                                </p:cTn>
                              </p:par>
                              <p:par>
                                <p:cTn fill="hold" grpId="1" id="82" nodeType="withEffect" presetClass="exit" presetID="10" presetSubtype="0">
                                  <p:stCondLst>
                                    <p:cond delay="0"/>
                                  </p:stCondLst>
                                  <p:childTnLst>
                                    <p:animEffect filter="fade" transition="out">
                                      <p:cBhvr>
                                        <p:cTn dur="500" id="83"/>
                                        <p:tgtEl>
                                          <p:spTgt spid="48"/>
                                        </p:tgtEl>
                                      </p:cBhvr>
                                    </p:animEffect>
                                    <p:set>
                                      <p:cBhvr>
                                        <p:cTn dur="1" fill="hold" id="84">
                                          <p:stCondLst>
                                            <p:cond delay="499"/>
                                          </p:stCondLst>
                                        </p:cTn>
                                        <p:tgtEl>
                                          <p:spTgt spid="48"/>
                                        </p:tgtEl>
                                        <p:attrNameLst>
                                          <p:attrName>style.visibility</p:attrName>
                                        </p:attrNameLst>
                                      </p:cBhvr>
                                      <p:to>
                                        <p:strVal val="hidden"/>
                                      </p:to>
                                    </p:set>
                                  </p:childTnLst>
                                </p:cTn>
                              </p:par>
                              <p:par>
                                <p:cTn fill="hold" grpId="0" id="85" nodeType="withEffect" presetClass="entr" presetID="10" presetSubtype="0">
                                  <p:stCondLst>
                                    <p:cond delay="0"/>
                                  </p:stCondLst>
                                  <p:childTnLst>
                                    <p:set>
                                      <p:cBhvr>
                                        <p:cTn dur="1" fill="hold" id="86">
                                          <p:stCondLst>
                                            <p:cond delay="0"/>
                                          </p:stCondLst>
                                        </p:cTn>
                                        <p:tgtEl>
                                          <p:spTgt spid="49">
                                            <p:txEl>
                                              <p:pRg end="0" st="0"/>
                                            </p:txEl>
                                          </p:spTgt>
                                        </p:tgtEl>
                                        <p:attrNameLst>
                                          <p:attrName>style.visibility</p:attrName>
                                        </p:attrNameLst>
                                      </p:cBhvr>
                                      <p:to>
                                        <p:strVal val="visible"/>
                                      </p:to>
                                    </p:set>
                                    <p:animEffect filter="fade" transition="in">
                                      <p:cBhvr>
                                        <p:cTn dur="500" id="87"/>
                                        <p:tgtEl>
                                          <p:spTgt spid="49">
                                            <p:txEl>
                                              <p:pRg end="0" st="0"/>
                                            </p:txEl>
                                          </p:spTgt>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49">
                                            <p:txEl>
                                              <p:pRg end="1" st="1"/>
                                            </p:txEl>
                                          </p:spTgt>
                                        </p:tgtEl>
                                        <p:attrNameLst>
                                          <p:attrName>style.visibility</p:attrName>
                                        </p:attrNameLst>
                                      </p:cBhvr>
                                      <p:to>
                                        <p:strVal val="visible"/>
                                      </p:to>
                                    </p:set>
                                    <p:animEffect filter="fade" transition="in">
                                      <p:cBhvr>
                                        <p:cTn dur="500" id="92"/>
                                        <p:tgtEl>
                                          <p:spTgt spid="49">
                                            <p:txEl>
                                              <p:pRg end="1" st="1"/>
                                            </p:txEl>
                                          </p:spTgt>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49">
                                            <p:txEl>
                                              <p:pRg end="2" st="2"/>
                                            </p:txEl>
                                          </p:spTgt>
                                        </p:tgtEl>
                                        <p:attrNameLst>
                                          <p:attrName>style.visibility</p:attrName>
                                        </p:attrNameLst>
                                      </p:cBhvr>
                                      <p:to>
                                        <p:strVal val="visible"/>
                                      </p:to>
                                    </p:set>
                                    <p:animEffect filter="fade" transition="in">
                                      <p:cBhvr>
                                        <p:cTn dur="500" id="97"/>
                                        <p:tgtEl>
                                          <p:spTgt spid="49">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2"/>
      <p:bldP grpId="0" spid="4"/>
      <p:bldP build="p" grpId="0" spid="34" uiExpand="1"/>
      <p:bldP animBg="1" grpId="0" spid="11"/>
      <p:bldP animBg="1" grpId="0" spid="43"/>
      <p:bldP animBg="1" grpId="1" spid="43"/>
      <p:bldP animBg="1" grpId="0" spid="45"/>
      <p:bldP animBg="1" grpId="0" spid="46"/>
      <p:bldP animBg="1" grpId="0" spid="47"/>
      <p:bldP animBg="1" grpId="1" spid="47"/>
      <p:bldP animBg="1" grpId="0" spid="48"/>
      <p:bldP animBg="1" grpId="1" spid="48"/>
      <p:bldP build="p" grpId="0" spid="49" uiExpand="1"/>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298" spd="slow">
        <p:fade/>
      </p:transition>
    </mc:Choice>
    <mc:Fallback xmlns="">
      <p:transition advClick="0" advTm="12800"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CF2BD3B7-70D6-4736-9C6A-7FF37BDF2CE7}"/>
  <p:tag name="ISPRING_RESOURCE_FOLDER" val="C:\Users\alita\Documents\0. Clientes LOCAL\DHIS2\Fundamentals\2.0\Data Capture and validation\M3\3.2.3_FollowUpAnalysis\"/>
  <p:tag name="ISPRING_PRESENTATION_PATH" val="C:\Users\alita\Documents\0. Clientes LOCAL\DHIS2\Fundamentals\2.0\Data Capture and validation\M3\3.2.3_FollowUpAnalysis.pptx"/>
  <p:tag name="ISPRING_SCREEN_RECS_UPDATED" val="C:\Users\alita\Documents\0. Clientes LOCAL\DHIS2\Fundamentals\2.0\Data Capture and validation\M3\3.2.3_FollowUpAnalysis\"/>
  <p:tag name="ISPRING_OUTPUT_FOLDER" val="[[&quot;\uFFFD\u007F\uFFFD\uFFFD{6BE92DC9-446C-4AE2-8C04-F8B8C6EF443B}&quot;,&quot;C:\\Users\\alita\\Documents\\0. Clientes LOCAL\\DHIS2\\Fundamentals\\2.0\\Data Capture and validation\\M3&quot;],[&quot;W\uFFFD\uFFFD\uFFFD{0EE2C415-B14D-4F68-A37A-B962E8EEF89A}&quot;,&quot;C:\\Users\\Grant\\Desktop&quot;]]"/>
  <p:tag name="FLASHSPRING_ZOOM_TAG" val="73"/>
  <p:tag name="ISPRING_PRESENTATION_INFO_2" val="&lt;?xml version=&quot;1.0&quot; encoding=&quot;UTF-8&quot; standalone=&quot;no&quot; ?&gt;&#10;&lt;presentation2&gt;&#10;&#10;  &lt;slides&gt;&#10;    &lt;slide id=&quot;{CF8B5EE0-0CB1-4B03-A10D-253A6EE7BBDB}&quot; pptId=&quot;299&quot;/&gt;&#10;    &lt;slide id=&quot;{923D667C-DEDD-45E3-874F-CE5275538EB7}&quot; pptId=&quot;300&quot;/&gt;&#10;    &lt;slide id=&quot;{E4041F26-21F5-43D4-9B45-99D60C74BC02}&quot; pptId=&quot;301&quot;/&gt;&#10;    &lt;slide id=&quot;{9C4952F4-EC32-402C-A410-7A3ED4AA3320}&quot; pptId=&quot;304&quot;/&gt;&#10;    &lt;slide id=&quot;{4BFCA741-C783-45EC-8DA8-99715757E8D7}&quot; pptId=&quot;302&quot;/&gt;&#10;    &lt;slide id=&quot;{5C9CCB74-9593-4615-95EE-F7253544E7EB}&quot; pptId=&quot;303&quot;/&gt;&#10;    &lt;slide id=&quot;{A3F1D0CF-CADC-41F0-869A-E61B4370DCF8}&quot; pptId=&quot;272&quot;/&gt;&#10;  &lt;/slides&gt;&#10;&#10;  &lt;narration&gt;&#10;    &lt;audioTracks&gt;&#10;      &lt;audioTrack muted=&quot;false&quot; name=&quot;intro&quot; resource=&quot;e2bfa717&quot; slideId=&quot;{CF8B5EE0-0CB1-4B03-A10D-253A6EE7BBDB}&quot; startTime=&quot;0&quot; stepIndex=&quot;0&quot; volume=&quot;1&quot;&gt;&#10;        &lt;audio channels=&quot;2&quot; format=&quot;fltp&quot; sampleRate=&quot;44100&quot;/&gt;&#10;      &lt;/audioTrack&gt;&#10;      &lt;audioTrack muted=&quot;false&quot; name=&quot;Text-to-speech clip — Audio  1&quot; resource=&quot;f0488ab9&quot; slideId=&quot;{923D667C-DEDD-45E3-874F-CE5275538EB7}&quot; startTime=&quot;0&quot; stepIndex=&quot;0&quot; volume=&quot;1&quot;&gt;&#10;        &lt;audio channels=&quot;2&quot; format=&quot;fltp&quot; sampleRate=&quot;48000&quot;/&gt;&#10;      &lt;/audioTrack&gt;&#10;      &lt;audioTrack muted=&quot;false&quot; name=&quot;Text-to-speech clip — Audio  2&quot; resource=&quot;dbadc8f1&quot; slideId=&quot;{E4041F26-21F5-43D4-9B45-99D60C74BC02}&quot; startTime=&quot;0&quot; stepIndex=&quot;0&quot; volume=&quot;1&quot;&gt;&#10;        &lt;audio channels=&quot;2&quot; format=&quot;fltp&quot; sampleRate=&quot;48000&quot;/&gt;&#10;      &lt;/audioTrack&gt;&#10;      &lt;audioTrack muted=&quot;false&quot; name=&quot;Text-to-speech clip — Audio  3&quot; resource=&quot;3f0e0201&quot; slideId=&quot;{9C4952F4-EC32-402C-A410-7A3ED4AA3320}&quot; startTime=&quot;0&quot; stepIndex=&quot;0&quot; volume=&quot;1&quot;&gt;&#10;        &lt;audio channels=&quot;2&quot; format=&quot;fltp&quot; sampleRate=&quot;48000&quot;/&gt;&#10;      &lt;/audioTrack&gt;&#10;      &lt;audioTrack muted=&quot;false&quot; name=&quot;Text-to-speech clip — Audio  4&quot; resource=&quot;3de444bd&quot; slideId=&quot;{5C9CCB74-9593-4615-95EE-F7253544E7EB}&quot; startTime=&quot;0&quot; stepIndex=&quot;0&quot; volume=&quot;1&quot;&gt;&#10;        &lt;audio channels=&quot;2&quot; format=&quot;fltp&quot; sampleRate=&quot;48000&quot;/&gt;&#10;      &lt;/audioTrack&gt;&#10;      &lt;audioTrack muted=&quot;false&quot; name=&quot;outro&quot; resource=&quot;e14ee56a&quot; slideId=&quot;{A3F1D0CF-CADC-41F0-869A-E61B4370DCF8}&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HhqL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hqL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hqL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4aix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hqL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4aixUjnP2+moAAADlAAAAHAAAAG5vbmUvaHRtbF9za2luX3NldHRpbmdzLmpzb26r5lIAAqUcJQUrhWowG8xPKi0pyc/TS87PK0nNK9HLyy/KTQSrUVJ2AwMlHZyK88tSiwgoTUtMTkUx1NTIwskFp0qEiSZO5i7OlsjqChLTU/WSEpOz04vyS/NSIMqcXV0MXYyVwKpquWoBUEsDBBQAAgAIAHhqLF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PW1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9bW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D1tY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PW1h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D1tY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A9bWF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APW1hUlBOzImkAAABuAAAAHAAAAHVuaXZlcnNhbC9sb2NhbF9zZXR0aW5ncy54bWwNzDEOgzAMQNGdU1jeKe3WgcDGVpbSA1jERZEcG5GA4PZk+8PTb/szChy8pWDq8PV4IrDO5oMuDn/TUL8RUib1JKbsUA2h76pWbCb5cs4FJliFLt4mjiUyjxSLHHYRqOFTXv/AHpuuugFQSwMEFAACAAgAD1tY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D1tYVDqd53BLAAAAawAAABsAAAB1bml2ZXJzYWwvdW5pdmVyc2FsLnBuZy54bWyzsa/IzVEoSy0qzszPs1Uy1DNQsrfj5bIpKEoty0wtV6gAigEFIUBJoRLINUJwyzNTSjKAQgYWFgjBjNTM9IwSWyULQzO4oD7QTABQSwMEFAACAAgAfGos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B8aix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HxqL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fGos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B8aix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B8aix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fGosVLx9NfdKAAAASQAAAB8AAAB2aWRlb2xlY3R1cmUvbG9jYWxfc2V0dGluZ3MueG1ss7GvyM1RKEstKs7Mz7NVMtQzUFJIzUvOT8nMS7dVCg1x07VQUiguScxLSczJz0u1VcrLV1Kwt+OyyclPTswJTi0pASos1rfjAgBQSwECAAAUAAIACAB4aixUMhu6IvkDAADgDgAAGAAAAAAAAAABAAAAAAAAAAAAbm9uZS9jb21tb25fbWVzc2FnZXMubG5nUEsBAgAAFAACAAgAeGosVBUeYBujAAAAfwEAACkAAAAAAAAAAQAAAAAALwQAAG5vbmUvcGxheWJhY2tfYW5kX25hdmlnYXRpb25fc2V0dGluZ3MueG1sUEsBAgAAFAACAAgAeGosVB9UimowAwAAxw4AACIAAAAAAAAAAQAAAAAAGQUAAG5vbmUvZmxhc2hfcHVibGlzaGluZ19zZXR0aW5ncy54bWxQSwECAAAUAAIACAB4aixUcVeUnRUBAADRAgAAHAAAAAAAAAABAAAAAACJCAAAbm9uZS9mbGFzaF9za2luX3NldHRpbmdzLnhtbFBLAQIAABQAAgAIAHhqLFTXm3CWKwMAAG8OAAAhAAAAAAAAAAEAAAAAANgJAABub25lL2h0bWxfcHVibGlzaGluZ19zZXR0aW5ncy54bWxQSwECAAAUAAIACAB4aixUjnP2+moAAADlAAAAHAAAAAAAAAABAAAAAABCDQAAbm9uZS9odG1sX3NraW5fc2V0dGluZ3MuanNvblBLAQIAABQAAgAIAHhqLFS8fTX3SgAAAEkAAAAXAAAAAAAAAAEAAAAAAOYNAABub25lL2xvY2FsX3NldHRpbmdzLnhtbFBLAQIAABQAAgAIAJZgkFPuA81MSQMAAOMJAAAUAAAAAAAAAAEAAAAAAGUOAAB1bml2ZXJzYWwvcGxheWVyLnhtbFBLAQIAABQAAgAIAA9bWFQGoq6pcgYAACYZAAAdAAAAAAAAAAEAAAAAAOARAAB1bml2ZXJzYWwvY29tbW9uX21lc3NhZ2VzLmxuZ1BLAQIAABQAAgAIAA9bWFQVHmAbowAAAH8BAAAuAAAAAAAAAAEAAAAAAI0YAAB1bml2ZXJzYWwvcGxheWJhY2tfYW5kX25hdmlnYXRpb25fc2V0dGluZ3MueG1sUEsBAgAAFAACAAgAD1tYVJz/rQVSBAAA3BUAACcAAAAAAAAAAQAAAAAAfBkAAHVuaXZlcnNhbC9mbGFzaF9wdWJsaXNoaW5nX3NldHRpbmdzLnhtbFBLAQIAABQAAgAIAA9bWFSNnu+/fwMAAOEMAAAhAAAAAAAAAAEAAAAAABMeAAB1bml2ZXJzYWwvZmxhc2hfc2tpbl9zZXR0aW5ncy54bWxQSwECAAAUAAIACAAPW1hUV9GaZ0wEAABmFQAAJgAAAAAAAAABAAAAAADRIQAAdW5pdmVyc2FsL2h0bWxfcHVibGlzaGluZ19zZXR0aW5ncy54bWxQSwECAAAUAAIACAAPW1hUDvLBv70BAACMBgAAIQAAAAAAAAABAAAAAABhJgAAdW5pdmVyc2FsL2h0bWxfc2tpbl9zZXR0aW5ncy5qc29uUEsBAgAAFAACAAgAD1tYVJQTsyJpAAAAbgAAABwAAAAAAAAAAQAAAAAAXSgAAHVuaXZlcnNhbC9sb2NhbF9zZXR0aW5ncy54bWxQSwECAAAUAAIACAAPW1hU49I+v1ETAACGOQAAFwAAAAAAAAAAAAAAAAAAKQAAdW5pdmVyc2FsL3VuaXZlcnNhbC5wbmdQSwECAAAUAAIACAAPW1hUOp3ncEsAAABrAAAAGwAAAAAAAAABAAAAAACGPAAAdW5pdmVyc2FsL3VuaXZlcnNhbC5wbmcueG1sUEsBAgAAFAACAAgAfGosVPaxDkKjBQAApRUAACAAAAAAAAAAAQAAAAAACj0AAHZpZGVvbGVjdHVyZS9jb21tb25fbWVzc2FnZXMubG5nUEsBAgAAFAACAAgAfGosVBUeYBujAAAAfwEAADEAAAAAAAAAAQAAAAAA60IAAHZpZGVvbGVjdHVyZS9wbGF5YmFja19hbmRfbmF2aWdhdGlvbl9zZXR0aW5ncy54bWxQSwECAAAUAAIACAB8aixUp4ruNgwFAADlGQAAKgAAAAAAAAABAAAAAADdQwAAdmlkZW9sZWN0dXJlL2ZsYXNoX3B1Ymxpc2hpbmdfc2V0dGluZ3MueG1sUEsBAgAAFAACAAgAfGosVI92Vf5vAgAAhwgAACQAAAAAAAAAAQAAAAAAMUkAAHZpZGVvbGVjdHVyZS9mbGFzaF9za2luX3NldHRpbmdzLnhtbFBLAQIAABQAAgAIAHxqLFR8n4QKAgUAAF0ZAAApAAAAAAAAAAEAAAAAAOJLAAB2aWRlb2xlY3R1cmUvaHRtbF9wdWJsaXNoaW5nX3NldHRpbmdzLnhtbFBLAQIAABQAAgAIAHxqLFSTaEB+hwEAANkEAAAkAAAAAAAAAAEAAAAAACtRAAB2aWRlb2xlY3R1cmUvaHRtbF9za2luX3NldHRpbmdzLmpzb25QSwECAAAUAAIACAB8aixUvH0190oAAABJAAAAHwAAAAAAAAABAAAAAAD0UgAAdmlkZW9sZWN0dXJlL2xvY2FsX3NldHRpbmdzLnhtbFBLBQYAAAAAGAAYAGoHAAB7UwAAAAA="/>
  <p:tag name="ISPRING_ULTRA_SCORM_COURCE_TITLE" val="3.2.3 Data Capture and Validation - Follow-Up Analysis [Part 3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3 of 3] Once you’ve identified outliers in your data sets, how can you easily find them again for analysis and follow-up? In this video, you’ll learn how to use the Follow-Up Analysis tool inside of the DHIS2 Data Quality app, which allows you to quickly find data marked for follow-up.\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3/3.2.3 Follow-Up Analysis&quot;,&quot;onlineDestinationFolderId&quot;:&quot;029638f4-73c4-11ec-9491-326dec5bf585&quot;,&quot;onlineDestinationUrl&quot;:&quot;dhis2-academy.ispring.com&quot;}}"/>
  <p:tag name="ISPRING_SCORM_RATE_QUIZZES" val="0"/>
  <p:tag name="ISPRING_PRESENTATION_TITLE" val="3.2.3 Data Capture and Validation - Follow-Up Analysis [Part 3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F8B5EE0-0CB1-4B03-A10D-253A6EE7BBD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074D0FF-8C9C-4CA7-8F07-F44BFC2E646F}:300"/>
  <p:tag name="ISPRING_SLIDE_ID_2" val="{923D667C-DEDD-45E3-874F-CE5275538EB7}"/>
  <p:tag name="GENSWF_ADVANCE_TIME" val="25.056"/>
  <p:tag name="TIMING" val="|1.455|6.147|3.199|1.957|4.846"/>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CEB94AF-6531-4FA0-9A4A-CDB660AB7E97}:301"/>
  <p:tag name="ISPRING_SLIDE_ID_2" val="{E4041F26-21F5-43D4-9B45-99D60C74BC02}"/>
  <p:tag name="GENSWF_ADVANCE_TIME" val="15.696"/>
  <p:tag name="TIMING" val="|2.321|1.112|2.27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5631C78-E155-4FEF-9E77-A403010B14DD}:304"/>
  <p:tag name="ISPRING_SLIDE_ID_2" val="{9C4952F4-EC32-402C-A410-7A3ED4AA3320}"/>
  <p:tag name="GENSWF_ADVANCE_TIME" val="20.712"/>
  <p:tag name="TIMING" val="|2.694|8.29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55731AE-112E-4784-909E-F0738F27B554}:302"/>
  <p:tag name="ISPRING_SLIDE_ID_2" val="{4BFCA741-C783-45EC-8DA8-99715757E8D7}"/>
  <p:tag name="GENSWF_ADVANCE_TIME" val="196.000"/>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09E6D0-F5C2-437B-840D-2825A99BD148}:303"/>
  <p:tag name="ISPRING_SLIDE_ID_2" val="{5C9CCB74-9593-4615-95EE-F7253544E7EB}"/>
  <p:tag name="GENSWF_ADVANCE_TIME" val="39.840"/>
  <p:tag name="TIMING" val="|2.553|4.274|6.407|2.16|4.579|0.698|1.059|1.472|4.528|4.427|1.423|3.17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A3F1D0CF-CADC-41F0-869A-E61B4370DCF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7934</TotalTime>
  <Words>919</Words>
  <Application>Microsoft Macintosh PowerPoint</Application>
  <PresentationFormat>Widescreen</PresentationFormat>
  <Paragraphs>61</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Data Capture and Validation - Follow-Up Analysis [Part 3 of 3]</dc:title>
  <dc:subject>elearning</dc:subject>
  <dc:creator>Alejandra Avila</dc:creator>
  <cp:lastModifiedBy>Simona Sekerova</cp:lastModifiedBy>
  <cp:revision>418</cp:revision>
  <dcterms:created xsi:type="dcterms:W3CDTF">2021-02-03T12:41:27Z</dcterms:created>
  <dcterms:modified xsi:type="dcterms:W3CDTF">2023-09-19T12:43:48Z</dcterms:modified>
</cp:coreProperties>
</file>